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Arimo"/>
      <p:regular r:id="rId35"/>
      <p:bold r:id="rId36"/>
      <p:italic r:id="rId37"/>
      <p:boldItalic r:id="rId38"/>
    </p:embeddedFont>
    <p:embeddedFont>
      <p:font typeface="Crete Round"/>
      <p:regular r:id="rId39"/>
      <p: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1" roundtripDataSignature="AMtx7mhyH702x82RrUCFROAqq4mMKlkS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60D005-CC17-4F64-B6AE-4ED6A35E1531}">
  <a:tblStyle styleId="{6360D005-CC17-4F64-B6AE-4ED6A35E153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reteRoun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rim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imo-italic.fntdata"/><Relationship Id="rId14" Type="http://schemas.openxmlformats.org/officeDocument/2006/relationships/slide" Target="slides/slide8.xml"/><Relationship Id="rId36" Type="http://schemas.openxmlformats.org/officeDocument/2006/relationships/font" Target="fonts/Arimo-bold.fntdata"/><Relationship Id="rId17" Type="http://schemas.openxmlformats.org/officeDocument/2006/relationships/slide" Target="slides/slide11.xml"/><Relationship Id="rId39" Type="http://schemas.openxmlformats.org/officeDocument/2006/relationships/font" Target="fonts/CreteRound-regular.fntdata"/><Relationship Id="rId16" Type="http://schemas.openxmlformats.org/officeDocument/2006/relationships/slide" Target="slides/slide10.xml"/><Relationship Id="rId38" Type="http://schemas.openxmlformats.org/officeDocument/2006/relationships/font" Target="fonts/Arim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4f804713e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4f804713e0_3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Mhon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0c2cb02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50c2cb02d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f804713e0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4f804713e0_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Mi</a:t>
            </a:r>
            <a:endParaRPr/>
          </a:p>
        </p:txBody>
      </p:sp>
      <p:sp>
        <p:nvSpPr>
          <p:cNvPr id="409" name="Google Shape;409;g34f804713e0_8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ff466f5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34ff466f57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Mishika :</a:t>
            </a:r>
            <a:endParaRPr/>
          </a:p>
          <a:p>
            <a:pPr indent="0" lvl="0" marL="0" rtl="0" algn="l">
              <a:lnSpc>
                <a:spcPct val="100000"/>
              </a:lnSpc>
              <a:spcBef>
                <a:spcPts val="0"/>
              </a:spcBef>
              <a:spcAft>
                <a:spcPts val="0"/>
              </a:spcAft>
              <a:buSzPts val="1100"/>
              <a:buNone/>
            </a:pPr>
            <a:r>
              <a:rPr lang="en"/>
              <a:t>This slide talks about the conversion rate observed in peak holiday season. Despite fewer shopping sessions in November, the higher average conversion rate highlights a more decisive shopper intent compared to December's larger volume but lower conversion rates.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50c2cb02d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50c2cb02d2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ff466f57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34ff466f57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Mishika: This makes sense from a business perspective - users who view their basket/cart are much more likely to complete a purchase than those who don't. The 60.8% conversion rate from basket view to checkout is actually quite strong, suggesting that once customers add items to their basket and view it, they're highly likely to follow through with the purchase.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f804713e0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4f804713e0_3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This slide shows the top three most purchased categories for each retailer. On the right chart, as you can see, Walmart has the highest total number of purchases, significantly outperforming the others.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What stands out here is that in Walmart, haircare is the top category. On the other hand, in Target and Amazon, skincare is the most purchased category.</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So, through this analysis, we can clearly suggest smarter product placement and inventory strategies for each retailer.</a:t>
            </a:r>
            <a:endParaRPr sz="900">
              <a:solidFill>
                <a:schemeClr val="dk1"/>
              </a:solidFill>
            </a:endParaRPr>
          </a:p>
          <a:p>
            <a:pPr indent="0" lvl="0" marL="0" rtl="0" algn="l">
              <a:lnSpc>
                <a:spcPct val="100000"/>
              </a:lnSpc>
              <a:spcBef>
                <a:spcPts val="1200"/>
              </a:spcBef>
              <a:spcAft>
                <a:spcPts val="0"/>
              </a:spcAft>
              <a:buSzPts val="1100"/>
              <a:buNone/>
            </a:pPr>
            <a:r>
              <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feb18b39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4feb18b39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000">
                <a:solidFill>
                  <a:schemeClr val="dk1"/>
                </a:solidFill>
              </a:rPr>
              <a:t>As shown on the screen, this slide displays the total revenue by main and micro-category. The first chart represents the main categories, while the second chart shows the micro-categories. In the main categories, skincare generates the highest total revenue, followed by makeup and haircare. Within the micro-categories, moisturizers under skincare account for the largest share of revenue, while nail care and beauty tools represent smaller portions. Through this analysis, we can better focus future marketing and product development efforts by targeting the categories that promise the highest return on investment.</a:t>
            </a:r>
            <a:endParaRPr sz="10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feb18b3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4feb18b39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In this slide, we analyze the purchase count by price range. As you can see in the chart, most purchases occur within the five to fifteen dollars price range.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However, premium-priced products, such as those priced above thirty dollars, show limited sales activity.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Through this analysis, we found that focusing on mid-priced products and strengthening the skincare, haircare, and makeup categories could help maximize sales opportunities across different channels.</a:t>
            </a:r>
            <a:endParaRPr sz="900">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047361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35047361c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f804713e0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34f804713e0_3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Daniel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047361c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35047361cc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b="1" lang="en" sz="900">
                <a:solidFill>
                  <a:schemeClr val="dk1"/>
                </a:solidFill>
              </a:rPr>
              <a:t>Slide Notes (English)</a:t>
            </a:r>
            <a:br>
              <a:rPr b="1" lang="en" sz="900">
                <a:solidFill>
                  <a:schemeClr val="dk1"/>
                </a:solidFill>
              </a:rPr>
            </a:br>
            <a:r>
              <a:rPr lang="en" sz="900">
                <a:solidFill>
                  <a:schemeClr val="dk1"/>
                </a:solidFill>
              </a:rPr>
              <a:t> ROC Skincare products show a strong "bundle buying" behavior, rather than single product purchases → Potential for bundling or set promotions.</a:t>
            </a:r>
            <a:br>
              <a:rPr lang="en" sz="900">
                <a:solidFill>
                  <a:schemeClr val="dk1"/>
                </a:solidFill>
              </a:rPr>
            </a:br>
            <a:r>
              <a:rPr lang="en" sz="900">
                <a:solidFill>
                  <a:schemeClr val="dk1"/>
                </a:solidFill>
              </a:rPr>
              <a:t> </a:t>
            </a:r>
            <a:r>
              <a:rPr b="1" lang="en" sz="900">
                <a:solidFill>
                  <a:schemeClr val="dk1"/>
                </a:solidFill>
              </a:rPr>
              <a:t>eos</a:t>
            </a:r>
            <a:r>
              <a:rPr lang="en" sz="900">
                <a:solidFill>
                  <a:schemeClr val="dk1"/>
                </a:solidFill>
              </a:rPr>
              <a:t> body lotions are often bought together in different scent combinations → Great opportunity for "gift set" marketing.</a:t>
            </a:r>
            <a:br>
              <a:rPr lang="en" sz="900">
                <a:solidFill>
                  <a:schemeClr val="dk1"/>
                </a:solidFill>
              </a:rPr>
            </a:br>
            <a:r>
              <a:rPr lang="en" sz="900">
                <a:solidFill>
                  <a:schemeClr val="dk1"/>
                </a:solidFill>
              </a:rPr>
              <a:t> </a:t>
            </a:r>
            <a:r>
              <a:rPr b="1" lang="en" sz="900">
                <a:solidFill>
                  <a:schemeClr val="dk1"/>
                </a:solidFill>
              </a:rPr>
              <a:t>Herbal Essences</a:t>
            </a:r>
            <a:r>
              <a:rPr lang="en" sz="900">
                <a:solidFill>
                  <a:schemeClr val="dk1"/>
                </a:solidFill>
              </a:rPr>
              <a:t> products also show opportunities for cross-selling within the hair care category.</a:t>
            </a:r>
            <a:br>
              <a:rPr lang="en" sz="900">
                <a:solidFill>
                  <a:schemeClr val="dk1"/>
                </a:solidFill>
              </a:rPr>
            </a:br>
            <a:r>
              <a:rPr lang="en" sz="900">
                <a:solidFill>
                  <a:schemeClr val="dk1"/>
                </a:solidFill>
              </a:rPr>
              <a:t> Overall, there is </a:t>
            </a:r>
            <a:r>
              <a:rPr b="1" lang="en" sz="900">
                <a:solidFill>
                  <a:schemeClr val="dk1"/>
                </a:solidFill>
              </a:rPr>
              <a:t>a high predictability</a:t>
            </a:r>
            <a:r>
              <a:rPr lang="en" sz="900">
                <a:solidFill>
                  <a:schemeClr val="dk1"/>
                </a:solidFill>
              </a:rPr>
              <a:t> in purchasing behavior within brands.</a:t>
            </a:r>
            <a:br>
              <a:rPr lang="en" sz="900">
                <a:solidFill>
                  <a:schemeClr val="dk1"/>
                </a:solidFill>
              </a:rPr>
            </a:br>
            <a:r>
              <a:rPr lang="en" sz="900">
                <a:solidFill>
                  <a:schemeClr val="dk1"/>
                </a:solidFill>
              </a:rPr>
              <a:t> The fact that many rules have a </a:t>
            </a:r>
            <a:r>
              <a:rPr b="1" lang="en" sz="900">
                <a:solidFill>
                  <a:schemeClr val="dk1"/>
                </a:solidFill>
              </a:rPr>
              <a:t>confidence of 1</a:t>
            </a:r>
            <a:r>
              <a:rPr lang="en" sz="900">
                <a:solidFill>
                  <a:schemeClr val="dk1"/>
                </a:solidFill>
              </a:rPr>
              <a:t> indicates very strong, consistent purchase patterns.</a:t>
            </a:r>
            <a:endParaRPr sz="900">
              <a:solidFill>
                <a:schemeClr val="dk1"/>
              </a:solidFill>
            </a:endParaRPr>
          </a:p>
          <a:p>
            <a:pPr indent="-298450" lvl="0" marL="457200" rtl="0" algn="l">
              <a:lnSpc>
                <a:spcPct val="115000"/>
              </a:lnSpc>
              <a:spcBef>
                <a:spcPts val="0"/>
              </a:spcBef>
              <a:spcAft>
                <a:spcPts val="0"/>
              </a:spcAft>
              <a:buSzPts val="1100"/>
              <a:buChar char="-"/>
            </a:pPr>
            <a:r>
              <a:rPr b="1" lang="en" sz="900">
                <a:solidFill>
                  <a:schemeClr val="dk1"/>
                </a:solidFill>
              </a:rPr>
              <a:t>Key Takeaway</a:t>
            </a:r>
            <a:br>
              <a:rPr b="1" lang="en" sz="900">
                <a:solidFill>
                  <a:schemeClr val="dk1"/>
                </a:solidFill>
              </a:rPr>
            </a:br>
            <a:r>
              <a:rPr lang="en" sz="900">
                <a:solidFill>
                  <a:schemeClr val="dk1"/>
                </a:solidFill>
              </a:rPr>
              <a:t> Customers exhibit strong cross-purchasing behaviors within specific skincare brands (especially ROC and eos), presenting opportunities to optimize bundling and cross-selling strategies.</a:t>
            </a:r>
            <a:endParaRPr sz="900">
              <a:solidFill>
                <a:schemeClr val="dk1"/>
              </a:solidFill>
            </a:endParaRPr>
          </a:p>
          <a:p>
            <a:pPr indent="-298450" lvl="0" marL="457200" rtl="0" algn="l">
              <a:lnSpc>
                <a:spcPct val="115000"/>
              </a:lnSpc>
              <a:spcBef>
                <a:spcPts val="0"/>
              </a:spcBef>
              <a:spcAft>
                <a:spcPts val="0"/>
              </a:spcAft>
              <a:buSzPts val="1100"/>
              <a:buChar char="-"/>
            </a:pPr>
            <a:r>
              <a:rPr b="1" lang="en" sz="900">
                <a:solidFill>
                  <a:schemeClr val="dk1"/>
                </a:solidFill>
              </a:rPr>
              <a:t>슬라이드 노트 (한글)</a:t>
            </a:r>
            <a:br>
              <a:rPr b="1" lang="en" sz="900">
                <a:solidFill>
                  <a:schemeClr val="dk1"/>
                </a:solidFill>
              </a:rPr>
            </a:br>
            <a:r>
              <a:rPr lang="en" sz="900">
                <a:solidFill>
                  <a:schemeClr val="dk1"/>
                </a:solidFill>
              </a:rPr>
              <a:t> ROC 브랜드는 단품보다는 </a:t>
            </a:r>
            <a:r>
              <a:rPr b="1" lang="en" sz="900">
                <a:solidFill>
                  <a:schemeClr val="dk1"/>
                </a:solidFill>
              </a:rPr>
              <a:t>세트 구매 성향이 강하게 나타나며</a:t>
            </a:r>
            <a:r>
              <a:rPr lang="en" sz="900">
                <a:solidFill>
                  <a:schemeClr val="dk1"/>
                </a:solidFill>
              </a:rPr>
              <a:t>, 번들 프로모션에 유리함.</a:t>
            </a:r>
            <a:br>
              <a:rPr lang="en" sz="900">
                <a:solidFill>
                  <a:schemeClr val="dk1"/>
                </a:solidFill>
              </a:rPr>
            </a:br>
            <a:r>
              <a:rPr lang="en" sz="900">
                <a:solidFill>
                  <a:schemeClr val="dk1"/>
                </a:solidFill>
              </a:rPr>
              <a:t> </a:t>
            </a:r>
            <a:r>
              <a:rPr b="1" lang="en" sz="900">
                <a:solidFill>
                  <a:schemeClr val="dk1"/>
                </a:solidFill>
              </a:rPr>
              <a:t>eos 바디로션</a:t>
            </a:r>
            <a:r>
              <a:rPr lang="en" sz="900">
                <a:solidFill>
                  <a:schemeClr val="dk1"/>
                </a:solidFill>
              </a:rPr>
              <a:t>은 </a:t>
            </a:r>
            <a:r>
              <a:rPr b="1" lang="en" sz="900">
                <a:solidFill>
                  <a:schemeClr val="dk1"/>
                </a:solidFill>
              </a:rPr>
              <a:t>다양한 향 조합의 동시 구매</a:t>
            </a:r>
            <a:r>
              <a:rPr lang="en" sz="900">
                <a:solidFill>
                  <a:schemeClr val="dk1"/>
                </a:solidFill>
              </a:rPr>
              <a:t>가 많아, 선물세트 마케팅 전략에 적합.</a:t>
            </a:r>
            <a:br>
              <a:rPr lang="en" sz="900">
                <a:solidFill>
                  <a:schemeClr val="dk1"/>
                </a:solidFill>
              </a:rPr>
            </a:br>
            <a:r>
              <a:rPr lang="en" sz="900">
                <a:solidFill>
                  <a:schemeClr val="dk1"/>
                </a:solidFill>
              </a:rPr>
              <a:t> </a:t>
            </a:r>
            <a:r>
              <a:rPr b="1" lang="en" sz="900">
                <a:solidFill>
                  <a:schemeClr val="dk1"/>
                </a:solidFill>
              </a:rPr>
              <a:t>Herbal Essences</a:t>
            </a:r>
            <a:r>
              <a:rPr lang="en" sz="900">
                <a:solidFill>
                  <a:schemeClr val="dk1"/>
                </a:solidFill>
              </a:rPr>
              <a:t>는 헤어케어 범주 내에서 크로스 셀링 기회가 있음.</a:t>
            </a:r>
            <a:br>
              <a:rPr lang="en" sz="900">
                <a:solidFill>
                  <a:schemeClr val="dk1"/>
                </a:solidFill>
              </a:rPr>
            </a:br>
            <a:r>
              <a:rPr lang="en" sz="900">
                <a:solidFill>
                  <a:schemeClr val="dk1"/>
                </a:solidFill>
              </a:rPr>
              <a:t> 전반적으로 브랜드 내부에서의 구매 행동이 </a:t>
            </a:r>
            <a:r>
              <a:rPr b="1" lang="en" sz="900">
                <a:solidFill>
                  <a:schemeClr val="dk1"/>
                </a:solidFill>
              </a:rPr>
              <a:t>예측 가능성 높음</a:t>
            </a:r>
            <a:r>
              <a:rPr lang="en" sz="900">
                <a:solidFill>
                  <a:schemeClr val="dk1"/>
                </a:solidFill>
              </a:rPr>
              <a:t>.</a:t>
            </a:r>
            <a:br>
              <a:rPr lang="en" sz="900">
                <a:solidFill>
                  <a:schemeClr val="dk1"/>
                </a:solidFill>
              </a:rPr>
            </a:br>
            <a:r>
              <a:rPr lang="en" sz="900">
                <a:solidFill>
                  <a:schemeClr val="dk1"/>
                </a:solidFill>
              </a:rPr>
              <a:t> 여러 규칙에서 **신뢰도가 1(100%)**인 것은 매우 강하고 일관된 구매 패턴을 의미함.</a:t>
            </a:r>
            <a:endParaRPr sz="900">
              <a:solidFill>
                <a:schemeClr val="dk1"/>
              </a:solidFill>
            </a:endParaRPr>
          </a:p>
          <a:p>
            <a:pPr indent="-298450" lvl="0" marL="457200" rtl="0" algn="l">
              <a:lnSpc>
                <a:spcPct val="115000"/>
              </a:lnSpc>
              <a:spcBef>
                <a:spcPts val="0"/>
              </a:spcBef>
              <a:spcAft>
                <a:spcPts val="0"/>
              </a:spcAft>
              <a:buSzPts val="1100"/>
              <a:buChar char="-"/>
            </a:pPr>
            <a:r>
              <a:rPr b="1" lang="en" sz="900">
                <a:solidFill>
                  <a:schemeClr val="dk1"/>
                </a:solidFill>
              </a:rPr>
              <a:t>핵심 요약</a:t>
            </a:r>
            <a:br>
              <a:rPr b="1" lang="en" sz="900">
                <a:solidFill>
                  <a:schemeClr val="dk1"/>
                </a:solidFill>
              </a:rPr>
            </a:br>
            <a:r>
              <a:rPr lang="en" sz="900">
                <a:solidFill>
                  <a:schemeClr val="dk1"/>
                </a:solidFill>
              </a:rPr>
              <a:t> 고객들은 </a:t>
            </a:r>
            <a:r>
              <a:rPr b="1" lang="en" sz="900">
                <a:solidFill>
                  <a:schemeClr val="dk1"/>
                </a:solidFill>
              </a:rPr>
              <a:t>특정 브랜드(Roc, eos 등)</a:t>
            </a:r>
            <a:r>
              <a:rPr lang="en" sz="900">
                <a:solidFill>
                  <a:schemeClr val="dk1"/>
                </a:solidFill>
              </a:rPr>
              <a:t> 내에서 </a:t>
            </a:r>
            <a:r>
              <a:rPr b="1" lang="en" sz="900">
                <a:solidFill>
                  <a:schemeClr val="dk1"/>
                </a:solidFill>
              </a:rPr>
              <a:t>강한 교차 구매 성향</a:t>
            </a:r>
            <a:r>
              <a:rPr lang="en" sz="900">
                <a:solidFill>
                  <a:schemeClr val="dk1"/>
                </a:solidFill>
              </a:rPr>
              <a:t>을 보이며, 이를 활용한 </a:t>
            </a:r>
            <a:r>
              <a:rPr b="1" lang="en" sz="900">
                <a:solidFill>
                  <a:schemeClr val="dk1"/>
                </a:solidFill>
              </a:rPr>
              <a:t>번들 판매 및 크로스 셀링 전략 최적화 기회</a:t>
            </a:r>
            <a:r>
              <a:rPr lang="en" sz="900">
                <a:solidFill>
                  <a:schemeClr val="dk1"/>
                </a:solidFill>
              </a:rPr>
              <a:t>가 존재함.</a:t>
            </a:r>
            <a:endParaRPr sz="900">
              <a:solidFill>
                <a:schemeClr val="dk1"/>
              </a:solidFill>
            </a:endParaRPr>
          </a:p>
          <a:p>
            <a:pPr indent="-298450" lvl="0" marL="457200" rtl="0" algn="l">
              <a:lnSpc>
                <a:spcPct val="100000"/>
              </a:lnSpc>
              <a:spcBef>
                <a:spcPts val="0"/>
              </a:spcBef>
              <a:spcAft>
                <a:spcPts val="0"/>
              </a:spcAft>
              <a:buSzPts val="1100"/>
              <a:buChar char="-"/>
            </a:pPr>
            <a:r>
              <a:t/>
            </a:r>
            <a:endParaRPr b="1" sz="900">
              <a:solidFill>
                <a:schemeClr val="dk1"/>
              </a:solidFill>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4f804713e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4f804713e0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f9f900e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4f9f900e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f804713e0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34f804713e0_3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May – July: Amazon only</a:t>
            </a:r>
            <a:endParaRPr/>
          </a:p>
          <a:p>
            <a:pPr indent="0" lvl="0" marL="0" rtl="0" algn="l">
              <a:lnSpc>
                <a:spcPct val="115000"/>
              </a:lnSpc>
              <a:spcBef>
                <a:spcPts val="1200"/>
              </a:spcBef>
              <a:spcAft>
                <a:spcPts val="0"/>
              </a:spcAft>
              <a:buClr>
                <a:schemeClr val="dk1"/>
              </a:buClr>
              <a:buSzPts val="1100"/>
              <a:buFont typeface="Arial"/>
              <a:buNone/>
            </a:pPr>
            <a:r>
              <a:rPr lang="en"/>
              <a:t>August – September: Amazon + Walmart</a:t>
            </a:r>
            <a:endParaRPr/>
          </a:p>
          <a:p>
            <a:pPr indent="0" lvl="0" marL="0" rtl="0" algn="l">
              <a:lnSpc>
                <a:spcPct val="115000"/>
              </a:lnSpc>
              <a:spcBef>
                <a:spcPts val="1200"/>
              </a:spcBef>
              <a:spcAft>
                <a:spcPts val="0"/>
              </a:spcAft>
              <a:buClr>
                <a:schemeClr val="dk1"/>
              </a:buClr>
              <a:buSzPts val="1100"/>
              <a:buFont typeface="Arial"/>
              <a:buNone/>
            </a:pPr>
            <a:r>
              <a:rPr lang="en"/>
              <a:t>October – present: Amazon + Walmart + Target.</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4ff466f5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4ff466f57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Char char="•"/>
            </a:pPr>
            <a:r>
              <a:rPr lang="en"/>
              <a:t>This pie chart shows the distribution of purchases within the Skin Care category.</a:t>
            </a:r>
            <a:endParaRPr/>
          </a:p>
          <a:p>
            <a:pPr indent="0" lvl="0" marL="0" rtl="0" algn="l">
              <a:lnSpc>
                <a:spcPct val="100000"/>
              </a:lnSpc>
              <a:spcBef>
                <a:spcPts val="0"/>
              </a:spcBef>
              <a:spcAft>
                <a:spcPts val="0"/>
              </a:spcAft>
              <a:buClr>
                <a:schemeClr val="dk1"/>
              </a:buClr>
              <a:buSzPts val="1200"/>
              <a:buFont typeface="Arial"/>
              <a:buChar char="•"/>
            </a:pPr>
            <a:r>
              <a:rPr b="1" lang="en"/>
              <a:t>Moisturizers</a:t>
            </a:r>
            <a:r>
              <a:rPr lang="en"/>
              <a:t> account for the largest share, indicating that hydration products are the most sought after by consumers.</a:t>
            </a:r>
            <a:endParaRPr/>
          </a:p>
          <a:p>
            <a:pPr indent="0" lvl="0" marL="0" rtl="0" algn="l">
              <a:lnSpc>
                <a:spcPct val="100000"/>
              </a:lnSpc>
              <a:spcBef>
                <a:spcPts val="0"/>
              </a:spcBef>
              <a:spcAft>
                <a:spcPts val="0"/>
              </a:spcAft>
              <a:buClr>
                <a:schemeClr val="dk1"/>
              </a:buClr>
              <a:buSzPts val="1200"/>
              <a:buFont typeface="Arial"/>
              <a:buChar char="•"/>
            </a:pPr>
            <a:r>
              <a:rPr b="1" lang="en"/>
              <a:t>Cleansers</a:t>
            </a:r>
            <a:r>
              <a:rPr lang="en"/>
              <a:t> and </a:t>
            </a:r>
            <a:r>
              <a:rPr b="1" lang="en"/>
              <a:t>Serum/Essence</a:t>
            </a:r>
            <a:r>
              <a:rPr lang="en"/>
              <a:t> also contribute significantly, reflecting a strong interest in facial cleansing and skin improvement routines.</a:t>
            </a:r>
            <a:endParaRPr/>
          </a:p>
          <a:p>
            <a:pPr indent="0" lvl="0" marL="0" rtl="0" algn="l">
              <a:lnSpc>
                <a:spcPct val="100000"/>
              </a:lnSpc>
              <a:spcBef>
                <a:spcPts val="0"/>
              </a:spcBef>
              <a:spcAft>
                <a:spcPts val="0"/>
              </a:spcAft>
              <a:buClr>
                <a:schemeClr val="dk1"/>
              </a:buClr>
              <a:buSzPts val="1200"/>
              <a:buFont typeface="Arial"/>
              <a:buChar char="•"/>
            </a:pPr>
            <a:r>
              <a:rPr lang="en"/>
              <a:t>Meanwhile, </a:t>
            </a:r>
            <a:r>
              <a:rPr b="1" lang="en"/>
              <a:t>Masks</a:t>
            </a:r>
            <a:r>
              <a:rPr lang="en"/>
              <a:t> and </a:t>
            </a:r>
            <a:r>
              <a:rPr b="1" lang="en"/>
              <a:t>Sun Care</a:t>
            </a:r>
            <a:r>
              <a:rPr lang="en"/>
              <a:t> products make up a smaller portion of skincare purchases, suggesting that they may be used more selectively or seasonally.</a:t>
            </a:r>
            <a:endParaRPr/>
          </a:p>
          <a:p>
            <a:pPr indent="0" lvl="0" marL="0" rtl="0" algn="l">
              <a:lnSpc>
                <a:spcPct val="100000"/>
              </a:lnSpc>
              <a:spcBef>
                <a:spcPts val="0"/>
              </a:spcBef>
              <a:spcAft>
                <a:spcPts val="0"/>
              </a:spcAft>
              <a:buClr>
                <a:schemeClr val="dk1"/>
              </a:buClr>
              <a:buSzPts val="1200"/>
              <a:buFont typeface="Arial"/>
              <a:buChar char="•"/>
            </a:pPr>
            <a:r>
              <a:rPr lang="en"/>
              <a:t>These insights could help prioritize product focus in skincare marketing and inventory management.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JK</a:t>
            </a:r>
            <a:endParaRPr/>
          </a:p>
        </p:txBody>
      </p:sp>
      <p:sp>
        <p:nvSpPr>
          <p:cNvPr id="501" name="Google Shape;501;g34ff466f57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f804713e0_7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4f804713e0_7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09" name="Google Shape;509;g34f804713e0_7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ff466f57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34ff466f57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16" name="Google Shape;516;g34ff466f57a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4f804713e0_7_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34f804713e0_7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500e3f3b6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3500e3f3b6f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28" name="Google Shape;528;g3500e3f3b6f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f804713e0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4f804713e0_3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daniel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f804713e0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34f804713e0_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Daniel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We built a </a:t>
            </a:r>
            <a:r>
              <a:rPr b="1" lang="en">
                <a:solidFill>
                  <a:schemeClr val="dk1"/>
                </a:solidFill>
              </a:rPr>
              <a:t>rule-based classification system</a:t>
            </a:r>
            <a:r>
              <a:rPr lang="en">
                <a:solidFill>
                  <a:schemeClr val="dk1"/>
                </a:solidFill>
              </a:rPr>
              <a:t> with </a:t>
            </a:r>
            <a:r>
              <a:rPr b="1" lang="en">
                <a:solidFill>
                  <a:schemeClr val="dk1"/>
                </a:solidFill>
              </a:rPr>
              <a:t>LLM-assisted keyword discovery</a:t>
            </a:r>
            <a:r>
              <a:rPr lang="en">
                <a:solidFill>
                  <a:schemeClr val="dk1"/>
                </a:solidFill>
              </a:rPr>
              <a:t> to categorize product names into domain-specific micro-categories. This system ensures both consistency and flexibility in scaling categorization logic.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50916c8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50916c8b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f804713e0_3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4f804713e0_3_8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feb18b3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34feb18b39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daniel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f804713e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34f804713e0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f804713e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4f804713e0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Mhon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b="0" sz="5200">
                <a:solidFill>
                  <a:srgbClr val="191919"/>
                </a:solidFill>
              </a:defRPr>
            </a:lvl2pPr>
            <a:lvl3pPr lvl="2" algn="ctr">
              <a:lnSpc>
                <a:spcPct val="100000"/>
              </a:lnSpc>
              <a:spcBef>
                <a:spcPts val="0"/>
              </a:spcBef>
              <a:spcAft>
                <a:spcPts val="0"/>
              </a:spcAft>
              <a:buClr>
                <a:srgbClr val="191919"/>
              </a:buClr>
              <a:buSzPts val="5200"/>
              <a:buNone/>
              <a:defRPr b="0" sz="5200">
                <a:solidFill>
                  <a:srgbClr val="191919"/>
                </a:solidFill>
              </a:defRPr>
            </a:lvl3pPr>
            <a:lvl4pPr lvl="3" algn="ctr">
              <a:lnSpc>
                <a:spcPct val="100000"/>
              </a:lnSpc>
              <a:spcBef>
                <a:spcPts val="0"/>
              </a:spcBef>
              <a:spcAft>
                <a:spcPts val="0"/>
              </a:spcAft>
              <a:buClr>
                <a:srgbClr val="191919"/>
              </a:buClr>
              <a:buSzPts val="5200"/>
              <a:buNone/>
              <a:defRPr b="0" sz="5200">
                <a:solidFill>
                  <a:srgbClr val="191919"/>
                </a:solidFill>
              </a:defRPr>
            </a:lvl4pPr>
            <a:lvl5pPr lvl="4" algn="ctr">
              <a:lnSpc>
                <a:spcPct val="100000"/>
              </a:lnSpc>
              <a:spcBef>
                <a:spcPts val="0"/>
              </a:spcBef>
              <a:spcAft>
                <a:spcPts val="0"/>
              </a:spcAft>
              <a:buClr>
                <a:srgbClr val="191919"/>
              </a:buClr>
              <a:buSzPts val="5200"/>
              <a:buNone/>
              <a:defRPr b="0" sz="5200">
                <a:solidFill>
                  <a:srgbClr val="191919"/>
                </a:solidFill>
              </a:defRPr>
            </a:lvl5pPr>
            <a:lvl6pPr lvl="5" algn="ctr">
              <a:lnSpc>
                <a:spcPct val="100000"/>
              </a:lnSpc>
              <a:spcBef>
                <a:spcPts val="0"/>
              </a:spcBef>
              <a:spcAft>
                <a:spcPts val="0"/>
              </a:spcAft>
              <a:buClr>
                <a:srgbClr val="191919"/>
              </a:buClr>
              <a:buSzPts val="5200"/>
              <a:buNone/>
              <a:defRPr b="0" sz="5200">
                <a:solidFill>
                  <a:srgbClr val="191919"/>
                </a:solidFill>
              </a:defRPr>
            </a:lvl6pPr>
            <a:lvl7pPr lvl="6" algn="ctr">
              <a:lnSpc>
                <a:spcPct val="100000"/>
              </a:lnSpc>
              <a:spcBef>
                <a:spcPts val="0"/>
              </a:spcBef>
              <a:spcAft>
                <a:spcPts val="0"/>
              </a:spcAft>
              <a:buClr>
                <a:srgbClr val="191919"/>
              </a:buClr>
              <a:buSzPts val="5200"/>
              <a:buNone/>
              <a:defRPr b="0" sz="5200">
                <a:solidFill>
                  <a:srgbClr val="191919"/>
                </a:solidFill>
              </a:defRPr>
            </a:lvl7pPr>
            <a:lvl8pPr lvl="7" algn="ctr">
              <a:lnSpc>
                <a:spcPct val="100000"/>
              </a:lnSpc>
              <a:spcBef>
                <a:spcPts val="0"/>
              </a:spcBef>
              <a:spcAft>
                <a:spcPts val="0"/>
              </a:spcAft>
              <a:buClr>
                <a:srgbClr val="191919"/>
              </a:buClr>
              <a:buSzPts val="5200"/>
              <a:buNone/>
              <a:defRPr b="0" sz="5200">
                <a:solidFill>
                  <a:srgbClr val="191919"/>
                </a:solidFill>
              </a:defRPr>
            </a:lvl8pPr>
            <a:lvl9pPr lvl="8" algn="ctr">
              <a:lnSpc>
                <a:spcPct val="100000"/>
              </a:lnSpc>
              <a:spcBef>
                <a:spcPts val="0"/>
              </a:spcBef>
              <a:spcAft>
                <a:spcPts val="0"/>
              </a:spcAft>
              <a:buClr>
                <a:srgbClr val="191919"/>
              </a:buClr>
              <a:buSzPts val="5200"/>
              <a:buNone/>
              <a:defRPr b="0" sz="5200">
                <a:solidFill>
                  <a:srgbClr val="191919"/>
                </a:solidFill>
              </a:defRPr>
            </a:lvl9pPr>
          </a:lstStyle>
          <a:p/>
        </p:txBody>
      </p:sp>
      <p:sp>
        <p:nvSpPr>
          <p:cNvPr id="10" name="Google Shape;10;p43"/>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43"/>
          <p:cNvSpPr/>
          <p:nvPr/>
        </p:nvSpPr>
        <p:spPr>
          <a:xfrm>
            <a:off x="5331300" y="-1266400"/>
            <a:ext cx="4370400" cy="43704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7" name="Shape 77"/>
        <p:cNvGrpSpPr/>
        <p:nvPr/>
      </p:nvGrpSpPr>
      <p:grpSpPr>
        <a:xfrm>
          <a:off x="0" y="0"/>
          <a:ext cx="0" cy="0"/>
          <a:chOff x="0" y="0"/>
          <a:chExt cx="0" cy="0"/>
        </a:xfrm>
      </p:grpSpPr>
      <p:sp>
        <p:nvSpPr>
          <p:cNvPr id="78" name="Google Shape;78;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 name="Google Shape;79;p50"/>
          <p:cNvSpPr txBox="1"/>
          <p:nvPr>
            <p:ph idx="1" type="subTitle"/>
          </p:nvPr>
        </p:nvSpPr>
        <p:spPr>
          <a:xfrm>
            <a:off x="2069125" y="1825100"/>
            <a:ext cx="28110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50"/>
          <p:cNvSpPr txBox="1"/>
          <p:nvPr>
            <p:ph idx="2" type="subTitle"/>
          </p:nvPr>
        </p:nvSpPr>
        <p:spPr>
          <a:xfrm>
            <a:off x="5613001" y="1825100"/>
            <a:ext cx="28110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 name="Google Shape;81;p50"/>
          <p:cNvSpPr txBox="1"/>
          <p:nvPr>
            <p:ph idx="3" type="subTitle"/>
          </p:nvPr>
        </p:nvSpPr>
        <p:spPr>
          <a:xfrm>
            <a:off x="2069125" y="3485675"/>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2" name="Google Shape;82;p50"/>
          <p:cNvSpPr txBox="1"/>
          <p:nvPr>
            <p:ph idx="4" type="subTitle"/>
          </p:nvPr>
        </p:nvSpPr>
        <p:spPr>
          <a:xfrm>
            <a:off x="5613000" y="3485675"/>
            <a:ext cx="28110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 name="Google Shape;83;p50"/>
          <p:cNvSpPr txBox="1"/>
          <p:nvPr>
            <p:ph idx="5" type="subTitle"/>
          </p:nvPr>
        </p:nvSpPr>
        <p:spPr>
          <a:xfrm>
            <a:off x="2069124" y="145555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84" name="Google Shape;84;p50"/>
          <p:cNvSpPr txBox="1"/>
          <p:nvPr>
            <p:ph idx="6" type="subTitle"/>
          </p:nvPr>
        </p:nvSpPr>
        <p:spPr>
          <a:xfrm>
            <a:off x="2069125" y="311620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85" name="Google Shape;85;p50"/>
          <p:cNvSpPr txBox="1"/>
          <p:nvPr>
            <p:ph idx="7" type="subTitle"/>
          </p:nvPr>
        </p:nvSpPr>
        <p:spPr>
          <a:xfrm>
            <a:off x="5612974" y="145555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86" name="Google Shape;86;p50"/>
          <p:cNvSpPr txBox="1"/>
          <p:nvPr>
            <p:ph idx="8" type="subTitle"/>
          </p:nvPr>
        </p:nvSpPr>
        <p:spPr>
          <a:xfrm>
            <a:off x="5612974" y="311620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87" name="Google Shape;87;p50"/>
          <p:cNvGrpSpPr/>
          <p:nvPr/>
        </p:nvGrpSpPr>
        <p:grpSpPr>
          <a:xfrm>
            <a:off x="-1391750" y="2324313"/>
            <a:ext cx="11927425" cy="3718387"/>
            <a:chOff x="-1391750" y="2324313"/>
            <a:chExt cx="11927425" cy="3718387"/>
          </a:xfrm>
        </p:grpSpPr>
        <p:sp>
          <p:nvSpPr>
            <p:cNvPr id="88" name="Google Shape;88;p50"/>
            <p:cNvSpPr/>
            <p:nvPr/>
          </p:nvSpPr>
          <p:spPr>
            <a:xfrm>
              <a:off x="8423975" y="39310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0"/>
            <p:cNvSpPr/>
            <p:nvPr/>
          </p:nvSpPr>
          <p:spPr>
            <a:xfrm>
              <a:off x="-1391750" y="2324313"/>
              <a:ext cx="2655600" cy="26556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0" name="Shape 90"/>
        <p:cNvGrpSpPr/>
        <p:nvPr/>
      </p:nvGrpSpPr>
      <p:grpSpPr>
        <a:xfrm>
          <a:off x="0" y="0"/>
          <a:ext cx="0" cy="0"/>
          <a:chOff x="0" y="0"/>
          <a:chExt cx="0" cy="0"/>
        </a:xfrm>
      </p:grpSpPr>
      <p:sp>
        <p:nvSpPr>
          <p:cNvPr id="91" name="Google Shape;91;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92" name="Google Shape;92;p51"/>
          <p:cNvSpPr txBox="1"/>
          <p:nvPr>
            <p:ph idx="1" type="subTitle"/>
          </p:nvPr>
        </p:nvSpPr>
        <p:spPr>
          <a:xfrm>
            <a:off x="720000" y="1849705"/>
            <a:ext cx="25194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51"/>
          <p:cNvSpPr txBox="1"/>
          <p:nvPr>
            <p:ph idx="2" type="subTitle"/>
          </p:nvPr>
        </p:nvSpPr>
        <p:spPr>
          <a:xfrm>
            <a:off x="3307450" y="1849688"/>
            <a:ext cx="25146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51"/>
          <p:cNvSpPr txBox="1"/>
          <p:nvPr>
            <p:ph idx="3" type="subTitle"/>
          </p:nvPr>
        </p:nvSpPr>
        <p:spPr>
          <a:xfrm>
            <a:off x="720000" y="3723826"/>
            <a:ext cx="25194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5" name="Google Shape;95;p51"/>
          <p:cNvSpPr txBox="1"/>
          <p:nvPr>
            <p:ph idx="4" type="subTitle"/>
          </p:nvPr>
        </p:nvSpPr>
        <p:spPr>
          <a:xfrm>
            <a:off x="3309738" y="3723825"/>
            <a:ext cx="25146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 name="Google Shape;96;p51"/>
          <p:cNvSpPr txBox="1"/>
          <p:nvPr>
            <p:ph idx="5" type="subTitle"/>
          </p:nvPr>
        </p:nvSpPr>
        <p:spPr>
          <a:xfrm>
            <a:off x="5894675" y="1849688"/>
            <a:ext cx="25149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 name="Google Shape;97;p51"/>
          <p:cNvSpPr txBox="1"/>
          <p:nvPr>
            <p:ph idx="6" type="subTitle"/>
          </p:nvPr>
        </p:nvSpPr>
        <p:spPr>
          <a:xfrm>
            <a:off x="5894675" y="3723825"/>
            <a:ext cx="25149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8" name="Google Shape;98;p51"/>
          <p:cNvSpPr txBox="1"/>
          <p:nvPr>
            <p:ph idx="7" type="subTitle"/>
          </p:nvPr>
        </p:nvSpPr>
        <p:spPr>
          <a:xfrm>
            <a:off x="724975" y="1418238"/>
            <a:ext cx="25194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99" name="Google Shape;99;p51"/>
          <p:cNvSpPr txBox="1"/>
          <p:nvPr>
            <p:ph idx="8" type="subTitle"/>
          </p:nvPr>
        </p:nvSpPr>
        <p:spPr>
          <a:xfrm>
            <a:off x="3312222" y="1418238"/>
            <a:ext cx="25146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100" name="Google Shape;100;p51"/>
          <p:cNvSpPr txBox="1"/>
          <p:nvPr>
            <p:ph idx="9" type="subTitle"/>
          </p:nvPr>
        </p:nvSpPr>
        <p:spPr>
          <a:xfrm>
            <a:off x="5899253" y="1418238"/>
            <a:ext cx="25149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101" name="Google Shape;101;p51"/>
          <p:cNvSpPr txBox="1"/>
          <p:nvPr>
            <p:ph idx="13" type="subTitle"/>
          </p:nvPr>
        </p:nvSpPr>
        <p:spPr>
          <a:xfrm>
            <a:off x="724975" y="3289125"/>
            <a:ext cx="25194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102" name="Google Shape;102;p51"/>
          <p:cNvSpPr txBox="1"/>
          <p:nvPr>
            <p:ph idx="14" type="subTitle"/>
          </p:nvPr>
        </p:nvSpPr>
        <p:spPr>
          <a:xfrm>
            <a:off x="3312222" y="3289126"/>
            <a:ext cx="25146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103" name="Google Shape;103;p51"/>
          <p:cNvSpPr txBox="1"/>
          <p:nvPr>
            <p:ph idx="15" type="subTitle"/>
          </p:nvPr>
        </p:nvSpPr>
        <p:spPr>
          <a:xfrm>
            <a:off x="5899253" y="3289126"/>
            <a:ext cx="25149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104" name="Google Shape;104;p51"/>
          <p:cNvGrpSpPr/>
          <p:nvPr/>
        </p:nvGrpSpPr>
        <p:grpSpPr>
          <a:xfrm>
            <a:off x="-737750" y="-1113550"/>
            <a:ext cx="11906325" cy="7012050"/>
            <a:chOff x="-737750" y="-1113550"/>
            <a:chExt cx="11906325" cy="7012050"/>
          </a:xfrm>
        </p:grpSpPr>
        <p:sp>
          <p:nvSpPr>
            <p:cNvPr id="105" name="Google Shape;105;p51"/>
            <p:cNvSpPr/>
            <p:nvPr/>
          </p:nvSpPr>
          <p:spPr>
            <a:xfrm>
              <a:off x="8430775" y="-1113550"/>
              <a:ext cx="2737800" cy="2737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1"/>
            <p:cNvSpPr/>
            <p:nvPr/>
          </p:nvSpPr>
          <p:spPr>
            <a:xfrm>
              <a:off x="-737750" y="1624250"/>
              <a:ext cx="1294500" cy="12945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1"/>
            <p:cNvSpPr/>
            <p:nvPr/>
          </p:nvSpPr>
          <p:spPr>
            <a:xfrm>
              <a:off x="8482200" y="4604000"/>
              <a:ext cx="1294500" cy="12945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52"/>
          <p:cNvSpPr txBox="1"/>
          <p:nvPr>
            <p:ph hasCustomPrompt="1" type="title"/>
          </p:nvPr>
        </p:nvSpPr>
        <p:spPr>
          <a:xfrm>
            <a:off x="713225" y="1504650"/>
            <a:ext cx="5384400" cy="93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0" name="Google Shape;110;p52"/>
          <p:cNvSpPr txBox="1"/>
          <p:nvPr>
            <p:ph idx="1" type="subTitle"/>
          </p:nvPr>
        </p:nvSpPr>
        <p:spPr>
          <a:xfrm>
            <a:off x="713225" y="2743600"/>
            <a:ext cx="5384400" cy="365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accent5"/>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11" name="Google Shape;111;p52"/>
          <p:cNvGrpSpPr/>
          <p:nvPr/>
        </p:nvGrpSpPr>
        <p:grpSpPr>
          <a:xfrm>
            <a:off x="-1176125" y="-1222350"/>
            <a:ext cx="12102600" cy="7353450"/>
            <a:chOff x="-1176125" y="-1222350"/>
            <a:chExt cx="12102600" cy="7353450"/>
          </a:xfrm>
        </p:grpSpPr>
        <p:sp>
          <p:nvSpPr>
            <p:cNvPr id="112" name="Google Shape;112;p52"/>
            <p:cNvSpPr/>
            <p:nvPr/>
          </p:nvSpPr>
          <p:spPr>
            <a:xfrm>
              <a:off x="6367675" y="410450"/>
              <a:ext cx="4558800" cy="4558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2"/>
            <p:cNvSpPr/>
            <p:nvPr/>
          </p:nvSpPr>
          <p:spPr>
            <a:xfrm>
              <a:off x="2138575" y="4016400"/>
              <a:ext cx="2114700" cy="2114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2"/>
            <p:cNvSpPr/>
            <p:nvPr/>
          </p:nvSpPr>
          <p:spPr>
            <a:xfrm>
              <a:off x="-1176125" y="-1222350"/>
              <a:ext cx="2114700" cy="2114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15" name="Shape 115"/>
        <p:cNvGrpSpPr/>
        <p:nvPr/>
      </p:nvGrpSpPr>
      <p:grpSpPr>
        <a:xfrm>
          <a:off x="0" y="0"/>
          <a:ext cx="0" cy="0"/>
          <a:chOff x="0" y="0"/>
          <a:chExt cx="0" cy="0"/>
        </a:xfrm>
      </p:grpSpPr>
      <p:sp>
        <p:nvSpPr>
          <p:cNvPr id="116" name="Google Shape;116;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grpSp>
        <p:nvGrpSpPr>
          <p:cNvPr id="117" name="Google Shape;117;p54"/>
          <p:cNvGrpSpPr/>
          <p:nvPr/>
        </p:nvGrpSpPr>
        <p:grpSpPr>
          <a:xfrm rot="1028691">
            <a:off x="140931" y="-1901812"/>
            <a:ext cx="9654293" cy="8692323"/>
            <a:chOff x="-73365" y="-2860221"/>
            <a:chExt cx="9653915" cy="8691983"/>
          </a:xfrm>
        </p:grpSpPr>
        <p:sp>
          <p:nvSpPr>
            <p:cNvPr id="118" name="Google Shape;118;p54"/>
            <p:cNvSpPr/>
            <p:nvPr/>
          </p:nvSpPr>
          <p:spPr>
            <a:xfrm>
              <a:off x="7465850" y="-2860221"/>
              <a:ext cx="2114700" cy="2114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4"/>
            <p:cNvSpPr/>
            <p:nvPr/>
          </p:nvSpPr>
          <p:spPr>
            <a:xfrm>
              <a:off x="-73365" y="4424162"/>
              <a:ext cx="1407600" cy="14076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0" name="Shape 120"/>
        <p:cNvGrpSpPr/>
        <p:nvPr/>
      </p:nvGrpSpPr>
      <p:grpSpPr>
        <a:xfrm>
          <a:off x="0" y="0"/>
          <a:ext cx="0" cy="0"/>
          <a:chOff x="0" y="0"/>
          <a:chExt cx="0" cy="0"/>
        </a:xfrm>
      </p:grpSpPr>
      <p:sp>
        <p:nvSpPr>
          <p:cNvPr id="121" name="Google Shape;121;p55"/>
          <p:cNvSpPr txBox="1"/>
          <p:nvPr>
            <p:ph type="title"/>
          </p:nvPr>
        </p:nvSpPr>
        <p:spPr>
          <a:xfrm>
            <a:off x="3655713" y="1745250"/>
            <a:ext cx="22026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2" name="Google Shape;122;p55"/>
          <p:cNvSpPr txBox="1"/>
          <p:nvPr>
            <p:ph idx="1" type="subTitle"/>
          </p:nvPr>
        </p:nvSpPr>
        <p:spPr>
          <a:xfrm>
            <a:off x="3655713" y="2586050"/>
            <a:ext cx="2202600" cy="125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23" name="Google Shape;123;p55"/>
          <p:cNvGrpSpPr/>
          <p:nvPr/>
        </p:nvGrpSpPr>
        <p:grpSpPr>
          <a:xfrm>
            <a:off x="-1444650" y="-514225"/>
            <a:ext cx="11010850" cy="6341588"/>
            <a:chOff x="-1444650" y="-514225"/>
            <a:chExt cx="11010850" cy="6341588"/>
          </a:xfrm>
        </p:grpSpPr>
        <p:sp>
          <p:nvSpPr>
            <p:cNvPr id="124" name="Google Shape;124;p55"/>
            <p:cNvSpPr/>
            <p:nvPr/>
          </p:nvSpPr>
          <p:spPr>
            <a:xfrm>
              <a:off x="-1444650" y="2436463"/>
              <a:ext cx="3390900" cy="33909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5"/>
            <p:cNvSpPr/>
            <p:nvPr/>
          </p:nvSpPr>
          <p:spPr>
            <a:xfrm>
              <a:off x="7901500" y="-514225"/>
              <a:ext cx="1664700" cy="1664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6" name="Shape 126"/>
        <p:cNvGrpSpPr/>
        <p:nvPr/>
      </p:nvGrpSpPr>
      <p:grpSpPr>
        <a:xfrm>
          <a:off x="0" y="0"/>
          <a:ext cx="0" cy="0"/>
          <a:chOff x="0" y="0"/>
          <a:chExt cx="0" cy="0"/>
        </a:xfrm>
      </p:grpSpPr>
      <p:sp>
        <p:nvSpPr>
          <p:cNvPr id="127" name="Google Shape;127;p56"/>
          <p:cNvSpPr txBox="1"/>
          <p:nvPr>
            <p:ph type="title"/>
          </p:nvPr>
        </p:nvSpPr>
        <p:spPr>
          <a:xfrm>
            <a:off x="2347938" y="5400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8" name="Google Shape;128;p56"/>
          <p:cNvSpPr txBox="1"/>
          <p:nvPr>
            <p:ph idx="1" type="subTitle"/>
          </p:nvPr>
        </p:nvSpPr>
        <p:spPr>
          <a:xfrm>
            <a:off x="2347900" y="1720425"/>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9" name="Google Shape;129;p56"/>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Arimo"/>
                <a:ea typeface="Arimo"/>
                <a:cs typeface="Arimo"/>
                <a:sym typeface="Arimo"/>
              </a:rPr>
              <a:t>CREDITS: </a:t>
            </a:r>
            <a:r>
              <a:rPr b="0" i="0" lang="en" sz="1000" u="none" cap="none" strike="noStrike">
                <a:solidFill>
                  <a:schemeClr val="dk1"/>
                </a:solidFill>
                <a:latin typeface="Arimo"/>
                <a:ea typeface="Arimo"/>
                <a:cs typeface="Arimo"/>
                <a:sym typeface="Arimo"/>
              </a:rPr>
              <a:t>This presentation template was created by </a:t>
            </a:r>
            <a:r>
              <a:rPr b="1" i="0" lang="en" sz="1000" u="sng" cap="none" strike="noStrike">
                <a:solidFill>
                  <a:schemeClr val="hlink"/>
                </a:solidFill>
                <a:latin typeface="Arimo"/>
                <a:ea typeface="Arimo"/>
                <a:cs typeface="Arimo"/>
                <a:sym typeface="Arimo"/>
                <a:hlinkClick r:id="rId2"/>
              </a:rPr>
              <a:t>Slidesgo</a:t>
            </a:r>
            <a:r>
              <a:rPr b="0" i="0" lang="en" sz="1000" u="none" cap="none" strike="noStrike">
                <a:solidFill>
                  <a:schemeClr val="dk1"/>
                </a:solidFill>
                <a:latin typeface="Arimo"/>
                <a:ea typeface="Arimo"/>
                <a:cs typeface="Arimo"/>
                <a:sym typeface="Arimo"/>
              </a:rPr>
              <a:t>, and includes icons by </a:t>
            </a:r>
            <a:r>
              <a:rPr b="1" i="0" lang="en" sz="1000" u="sng" cap="none" strike="noStrike">
                <a:solidFill>
                  <a:schemeClr val="dk1"/>
                </a:solidFill>
                <a:latin typeface="Arimo"/>
                <a:ea typeface="Arimo"/>
                <a:cs typeface="Arimo"/>
                <a:sym typeface="Arimo"/>
                <a:hlinkClick r:id="rId3">
                  <a:extLst>
                    <a:ext uri="{A12FA001-AC4F-418D-AE19-62706E023703}">
                      <ahyp:hlinkClr val="tx"/>
                    </a:ext>
                  </a:extLst>
                </a:hlinkClick>
              </a:rPr>
              <a:t>Flaticon</a:t>
            </a:r>
            <a:r>
              <a:rPr b="0" i="0" lang="en" sz="1000" u="none" cap="none" strike="noStrike">
                <a:solidFill>
                  <a:schemeClr val="dk1"/>
                </a:solidFill>
                <a:latin typeface="Arimo"/>
                <a:ea typeface="Arimo"/>
                <a:cs typeface="Arimo"/>
                <a:sym typeface="Arimo"/>
              </a:rPr>
              <a:t>, and infographics &amp; images by </a:t>
            </a:r>
            <a:r>
              <a:rPr b="1" i="0" lang="en" sz="1000" u="sng" cap="none" strike="noStrike">
                <a:solidFill>
                  <a:schemeClr val="dk1"/>
                </a:solidFill>
                <a:latin typeface="Arimo"/>
                <a:ea typeface="Arimo"/>
                <a:cs typeface="Arimo"/>
                <a:sym typeface="Arimo"/>
                <a:hlinkClick r:id="rId4">
                  <a:extLst>
                    <a:ext uri="{A12FA001-AC4F-418D-AE19-62706E023703}">
                      <ahyp:hlinkClr val="tx"/>
                    </a:ext>
                  </a:extLst>
                </a:hlinkClick>
              </a:rPr>
              <a:t>Freepik</a:t>
            </a:r>
            <a:r>
              <a:rPr b="1" i="0" lang="en" sz="1000" u="sng" cap="none" strike="noStrike">
                <a:solidFill>
                  <a:schemeClr val="dk1"/>
                </a:solidFill>
                <a:latin typeface="Arimo"/>
                <a:ea typeface="Arimo"/>
                <a:cs typeface="Arimo"/>
                <a:sym typeface="Arimo"/>
              </a:rPr>
              <a:t> </a:t>
            </a:r>
            <a:endParaRPr b="1" i="0" sz="1000" u="sng" cap="none" strike="noStrike">
              <a:solidFill>
                <a:schemeClr val="dk1"/>
              </a:solidFill>
              <a:latin typeface="Arimo"/>
              <a:ea typeface="Arimo"/>
              <a:cs typeface="Arimo"/>
              <a:sym typeface="Arimo"/>
            </a:endParaRPr>
          </a:p>
        </p:txBody>
      </p:sp>
      <p:grpSp>
        <p:nvGrpSpPr>
          <p:cNvPr id="130" name="Google Shape;130;p56"/>
          <p:cNvGrpSpPr/>
          <p:nvPr/>
        </p:nvGrpSpPr>
        <p:grpSpPr>
          <a:xfrm>
            <a:off x="-1501650" y="-768492"/>
            <a:ext cx="12837000" cy="6608538"/>
            <a:chOff x="-1501650" y="-768492"/>
            <a:chExt cx="12837000" cy="6608538"/>
          </a:xfrm>
        </p:grpSpPr>
        <p:sp>
          <p:nvSpPr>
            <p:cNvPr id="131" name="Google Shape;131;p56"/>
            <p:cNvSpPr/>
            <p:nvPr/>
          </p:nvSpPr>
          <p:spPr>
            <a:xfrm>
              <a:off x="7337550" y="1842246"/>
              <a:ext cx="3997800" cy="3997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6"/>
            <p:cNvSpPr/>
            <p:nvPr/>
          </p:nvSpPr>
          <p:spPr>
            <a:xfrm>
              <a:off x="-1501650" y="-768492"/>
              <a:ext cx="3997800" cy="3997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33" name="Shape 133"/>
        <p:cNvGrpSpPr/>
        <p:nvPr/>
      </p:nvGrpSpPr>
      <p:grpSpPr>
        <a:xfrm>
          <a:off x="0" y="0"/>
          <a:ext cx="0" cy="0"/>
          <a:chOff x="0" y="0"/>
          <a:chExt cx="0" cy="0"/>
        </a:xfrm>
      </p:grpSpPr>
      <p:sp>
        <p:nvSpPr>
          <p:cNvPr id="134" name="Google Shape;134;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grpSp>
        <p:nvGrpSpPr>
          <p:cNvPr id="135" name="Google Shape;135;p57"/>
          <p:cNvGrpSpPr/>
          <p:nvPr/>
        </p:nvGrpSpPr>
        <p:grpSpPr>
          <a:xfrm rot="1028691">
            <a:off x="-659567" y="-384018"/>
            <a:ext cx="11180588" cy="5032172"/>
            <a:chOff x="-964225" y="-1317600"/>
            <a:chExt cx="11180150" cy="5031975"/>
          </a:xfrm>
        </p:grpSpPr>
        <p:sp>
          <p:nvSpPr>
            <p:cNvPr id="136" name="Google Shape;136;p57"/>
            <p:cNvSpPr/>
            <p:nvPr/>
          </p:nvSpPr>
          <p:spPr>
            <a:xfrm>
              <a:off x="8101225" y="-1317600"/>
              <a:ext cx="2114700" cy="2114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7"/>
            <p:cNvSpPr/>
            <p:nvPr/>
          </p:nvSpPr>
          <p:spPr>
            <a:xfrm>
              <a:off x="-964225" y="2306775"/>
              <a:ext cx="1407600" cy="14076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8" name="Shape 138"/>
        <p:cNvGrpSpPr/>
        <p:nvPr/>
      </p:nvGrpSpPr>
      <p:grpSpPr>
        <a:xfrm>
          <a:off x="0" y="0"/>
          <a:ext cx="0" cy="0"/>
          <a:chOff x="0" y="0"/>
          <a:chExt cx="0" cy="0"/>
        </a:xfrm>
      </p:grpSpPr>
      <p:sp>
        <p:nvSpPr>
          <p:cNvPr id="139" name="Google Shape;139;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140" name="Google Shape;140;p58"/>
          <p:cNvSpPr txBox="1"/>
          <p:nvPr>
            <p:ph idx="1" type="subTitle"/>
          </p:nvPr>
        </p:nvSpPr>
        <p:spPr>
          <a:xfrm>
            <a:off x="720000" y="1146421"/>
            <a:ext cx="77040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grpSp>
        <p:nvGrpSpPr>
          <p:cNvPr id="141" name="Google Shape;141;p58"/>
          <p:cNvGrpSpPr/>
          <p:nvPr/>
        </p:nvGrpSpPr>
        <p:grpSpPr>
          <a:xfrm>
            <a:off x="-1133650" y="197200"/>
            <a:ext cx="11669350" cy="6074100"/>
            <a:chOff x="-1133650" y="197200"/>
            <a:chExt cx="11669350" cy="6074100"/>
          </a:xfrm>
        </p:grpSpPr>
        <p:sp>
          <p:nvSpPr>
            <p:cNvPr id="142" name="Google Shape;142;p58"/>
            <p:cNvSpPr/>
            <p:nvPr/>
          </p:nvSpPr>
          <p:spPr>
            <a:xfrm>
              <a:off x="8424000" y="1972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8"/>
            <p:cNvSpPr/>
            <p:nvPr/>
          </p:nvSpPr>
          <p:spPr>
            <a:xfrm>
              <a:off x="-1133650" y="41596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44" name="Shape 144"/>
        <p:cNvGrpSpPr/>
        <p:nvPr/>
      </p:nvGrpSpPr>
      <p:grpSpPr>
        <a:xfrm>
          <a:off x="0" y="0"/>
          <a:ext cx="0" cy="0"/>
          <a:chOff x="0" y="0"/>
          <a:chExt cx="0" cy="0"/>
        </a:xfrm>
      </p:grpSpPr>
      <p:sp>
        <p:nvSpPr>
          <p:cNvPr id="145" name="Google Shape;145;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146" name="Google Shape;146;p59"/>
          <p:cNvSpPr txBox="1"/>
          <p:nvPr>
            <p:ph idx="1" type="subTitle"/>
          </p:nvPr>
        </p:nvSpPr>
        <p:spPr>
          <a:xfrm>
            <a:off x="720000" y="1153400"/>
            <a:ext cx="6402900" cy="241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grpSp>
        <p:nvGrpSpPr>
          <p:cNvPr id="147" name="Google Shape;147;p59"/>
          <p:cNvGrpSpPr/>
          <p:nvPr/>
        </p:nvGrpSpPr>
        <p:grpSpPr>
          <a:xfrm>
            <a:off x="-1133650" y="197200"/>
            <a:ext cx="11669350" cy="6074100"/>
            <a:chOff x="-1133650" y="197200"/>
            <a:chExt cx="11669350" cy="6074100"/>
          </a:xfrm>
        </p:grpSpPr>
        <p:sp>
          <p:nvSpPr>
            <p:cNvPr id="148" name="Google Shape;148;p59"/>
            <p:cNvSpPr/>
            <p:nvPr/>
          </p:nvSpPr>
          <p:spPr>
            <a:xfrm>
              <a:off x="8424000" y="1972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9"/>
            <p:cNvSpPr/>
            <p:nvPr/>
          </p:nvSpPr>
          <p:spPr>
            <a:xfrm>
              <a:off x="-1133650" y="41596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59"/>
          <p:cNvSpPr/>
          <p:nvPr/>
        </p:nvSpPr>
        <p:spPr>
          <a:xfrm>
            <a:off x="5541825" y="3134600"/>
            <a:ext cx="4457700" cy="4457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63"/>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3" name="Google Shape;153;p63"/>
          <p:cNvSpPr/>
          <p:nvPr/>
        </p:nvSpPr>
        <p:spPr>
          <a:xfrm>
            <a:off x="-3467975" y="615900"/>
            <a:ext cx="4370400" cy="43704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3"/>
          <p:cNvSpPr/>
          <p:nvPr/>
        </p:nvSpPr>
        <p:spPr>
          <a:xfrm>
            <a:off x="8069075" y="-2089200"/>
            <a:ext cx="4370400" cy="43704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 name="Google Shape;14;p44"/>
          <p:cNvSpPr txBox="1"/>
          <p:nvPr>
            <p:ph idx="1" type="body"/>
          </p:nvPr>
        </p:nvSpPr>
        <p:spPr>
          <a:xfrm>
            <a:off x="720000" y="1215751"/>
            <a:ext cx="7704000" cy="336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15" name="Google Shape;15;p44"/>
          <p:cNvGrpSpPr/>
          <p:nvPr/>
        </p:nvGrpSpPr>
        <p:grpSpPr>
          <a:xfrm>
            <a:off x="-731075" y="-650075"/>
            <a:ext cx="10540950" cy="6545550"/>
            <a:chOff x="-731075" y="-650075"/>
            <a:chExt cx="10540950" cy="6545550"/>
          </a:xfrm>
        </p:grpSpPr>
        <p:sp>
          <p:nvSpPr>
            <p:cNvPr id="16" name="Google Shape;16;p44"/>
            <p:cNvSpPr/>
            <p:nvPr/>
          </p:nvSpPr>
          <p:spPr>
            <a:xfrm>
              <a:off x="-731075" y="-650075"/>
              <a:ext cx="1513500" cy="15135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4"/>
            <p:cNvSpPr/>
            <p:nvPr/>
          </p:nvSpPr>
          <p:spPr>
            <a:xfrm>
              <a:off x="8296375" y="4381975"/>
              <a:ext cx="1513500" cy="15135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64"/>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57" name="Google Shape;157;p64"/>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 name="Google Shape;158;p64"/>
          <p:cNvSpPr/>
          <p:nvPr/>
        </p:nvSpPr>
        <p:spPr>
          <a:xfrm>
            <a:off x="-2832975" y="-1697325"/>
            <a:ext cx="4370400" cy="43704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4"/>
          <p:cNvSpPr/>
          <p:nvPr/>
        </p:nvSpPr>
        <p:spPr>
          <a:xfrm>
            <a:off x="7819600" y="3824600"/>
            <a:ext cx="2732100" cy="27321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p65"/>
          <p:cNvSpPr/>
          <p:nvPr>
            <p:ph idx="2" type="pic"/>
          </p:nvPr>
        </p:nvSpPr>
        <p:spPr>
          <a:xfrm>
            <a:off x="0" y="0"/>
            <a:ext cx="9144000" cy="5143500"/>
          </a:xfrm>
          <a:prstGeom prst="rect">
            <a:avLst/>
          </a:prstGeom>
          <a:noFill/>
          <a:ln>
            <a:noFill/>
          </a:ln>
        </p:spPr>
      </p:sp>
      <p:sp>
        <p:nvSpPr>
          <p:cNvPr id="162" name="Google Shape;162;p65"/>
          <p:cNvSpPr txBox="1"/>
          <p:nvPr>
            <p:ph type="title"/>
          </p:nvPr>
        </p:nvSpPr>
        <p:spPr>
          <a:xfrm>
            <a:off x="720000" y="4014450"/>
            <a:ext cx="7704000" cy="572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 name="Shape 16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4" name="Shape 164"/>
        <p:cNvGrpSpPr/>
        <p:nvPr/>
      </p:nvGrpSpPr>
      <p:grpSpPr>
        <a:xfrm>
          <a:off x="0" y="0"/>
          <a:ext cx="0" cy="0"/>
          <a:chOff x="0" y="0"/>
          <a:chExt cx="0" cy="0"/>
        </a:xfrm>
      </p:grpSpPr>
      <p:grpSp>
        <p:nvGrpSpPr>
          <p:cNvPr id="165" name="Google Shape;165;p67"/>
          <p:cNvGrpSpPr/>
          <p:nvPr/>
        </p:nvGrpSpPr>
        <p:grpSpPr>
          <a:xfrm>
            <a:off x="-1391750" y="1976938"/>
            <a:ext cx="11927475" cy="4065812"/>
            <a:chOff x="-1391750" y="1976938"/>
            <a:chExt cx="11927475" cy="4065812"/>
          </a:xfrm>
        </p:grpSpPr>
        <p:sp>
          <p:nvSpPr>
            <p:cNvPr id="166" name="Google Shape;166;p67"/>
            <p:cNvSpPr/>
            <p:nvPr/>
          </p:nvSpPr>
          <p:spPr>
            <a:xfrm>
              <a:off x="6651925" y="2158950"/>
              <a:ext cx="3883800" cy="3883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7"/>
            <p:cNvSpPr/>
            <p:nvPr/>
          </p:nvSpPr>
          <p:spPr>
            <a:xfrm>
              <a:off x="-1391750" y="1976938"/>
              <a:ext cx="2655600" cy="26556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 name="Google Shape;168;p67"/>
          <p:cNvGrpSpPr/>
          <p:nvPr/>
        </p:nvGrpSpPr>
        <p:grpSpPr>
          <a:xfrm>
            <a:off x="7244200" y="1976949"/>
            <a:ext cx="1525230" cy="2943332"/>
            <a:chOff x="6901300" y="1399299"/>
            <a:chExt cx="1525230" cy="2943332"/>
          </a:xfrm>
        </p:grpSpPr>
        <p:sp>
          <p:nvSpPr>
            <p:cNvPr id="169" name="Google Shape;169;p67"/>
            <p:cNvSpPr/>
            <p:nvPr/>
          </p:nvSpPr>
          <p:spPr>
            <a:xfrm>
              <a:off x="7099181" y="2104033"/>
              <a:ext cx="408663" cy="542569"/>
            </a:xfrm>
            <a:custGeom>
              <a:rect b="b" l="l" r="r" t="t"/>
              <a:pathLst>
                <a:path extrusionOk="0" h="5470" w="4120">
                  <a:moveTo>
                    <a:pt x="2029" y="0"/>
                  </a:moveTo>
                  <a:cubicBezTo>
                    <a:pt x="1780" y="0"/>
                    <a:pt x="1293" y="290"/>
                    <a:pt x="1293" y="996"/>
                  </a:cubicBezTo>
                  <a:cubicBezTo>
                    <a:pt x="1293" y="1933"/>
                    <a:pt x="1406" y="2079"/>
                    <a:pt x="733" y="2420"/>
                  </a:cubicBezTo>
                  <a:cubicBezTo>
                    <a:pt x="724" y="2425"/>
                    <a:pt x="719" y="2427"/>
                    <a:pt x="712" y="2430"/>
                  </a:cubicBezTo>
                  <a:cubicBezTo>
                    <a:pt x="712" y="2432"/>
                    <a:pt x="709" y="2432"/>
                    <a:pt x="709" y="2432"/>
                  </a:cubicBezTo>
                  <a:cubicBezTo>
                    <a:pt x="361" y="2629"/>
                    <a:pt x="121" y="2994"/>
                    <a:pt x="104" y="3417"/>
                  </a:cubicBezTo>
                  <a:cubicBezTo>
                    <a:pt x="37" y="3561"/>
                    <a:pt x="1" y="3717"/>
                    <a:pt x="1" y="3885"/>
                  </a:cubicBezTo>
                  <a:lnTo>
                    <a:pt x="1" y="3976"/>
                  </a:lnTo>
                  <a:cubicBezTo>
                    <a:pt x="1" y="4154"/>
                    <a:pt x="44" y="4322"/>
                    <a:pt x="116" y="4471"/>
                  </a:cubicBezTo>
                  <a:cubicBezTo>
                    <a:pt x="203" y="5038"/>
                    <a:pt x="688" y="5470"/>
                    <a:pt x="1281" y="5470"/>
                  </a:cubicBezTo>
                  <a:lnTo>
                    <a:pt x="1941" y="5470"/>
                  </a:lnTo>
                  <a:cubicBezTo>
                    <a:pt x="2354" y="5470"/>
                    <a:pt x="2856" y="5110"/>
                    <a:pt x="2916" y="4934"/>
                  </a:cubicBezTo>
                  <a:lnTo>
                    <a:pt x="4119" y="4934"/>
                  </a:lnTo>
                  <a:lnTo>
                    <a:pt x="4119" y="2912"/>
                  </a:lnTo>
                  <a:lnTo>
                    <a:pt x="3012" y="2912"/>
                  </a:lnTo>
                  <a:cubicBezTo>
                    <a:pt x="3012" y="2912"/>
                    <a:pt x="2172" y="2139"/>
                    <a:pt x="2172" y="1623"/>
                  </a:cubicBezTo>
                  <a:lnTo>
                    <a:pt x="2172" y="98"/>
                  </a:lnTo>
                  <a:cubicBezTo>
                    <a:pt x="2172" y="35"/>
                    <a:pt x="2114" y="0"/>
                    <a:pt x="2029" y="0"/>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7"/>
            <p:cNvSpPr/>
            <p:nvPr/>
          </p:nvSpPr>
          <p:spPr>
            <a:xfrm>
              <a:off x="7071805" y="2593429"/>
              <a:ext cx="150372" cy="73897"/>
            </a:xfrm>
            <a:custGeom>
              <a:rect b="b" l="l" r="r" t="t"/>
              <a:pathLst>
                <a:path extrusionOk="0" h="745" w="1516">
                  <a:moveTo>
                    <a:pt x="373" y="0"/>
                  </a:moveTo>
                  <a:cubicBezTo>
                    <a:pt x="166" y="0"/>
                    <a:pt x="1" y="169"/>
                    <a:pt x="1" y="373"/>
                  </a:cubicBezTo>
                  <a:cubicBezTo>
                    <a:pt x="1" y="574"/>
                    <a:pt x="166" y="745"/>
                    <a:pt x="373" y="745"/>
                  </a:cubicBezTo>
                  <a:lnTo>
                    <a:pt x="1144" y="745"/>
                  </a:lnTo>
                  <a:cubicBezTo>
                    <a:pt x="1348" y="745"/>
                    <a:pt x="1516" y="579"/>
                    <a:pt x="1516" y="373"/>
                  </a:cubicBezTo>
                  <a:cubicBezTo>
                    <a:pt x="1516" y="169"/>
                    <a:pt x="1350" y="0"/>
                    <a:pt x="1144" y="0"/>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7"/>
            <p:cNvSpPr/>
            <p:nvPr/>
          </p:nvSpPr>
          <p:spPr>
            <a:xfrm>
              <a:off x="7041850" y="2339705"/>
              <a:ext cx="189155" cy="91156"/>
            </a:xfrm>
            <a:custGeom>
              <a:rect b="b" l="l" r="r" t="t"/>
              <a:pathLst>
                <a:path extrusionOk="0" h="919" w="1907">
                  <a:moveTo>
                    <a:pt x="459" y="1"/>
                  </a:moveTo>
                  <a:cubicBezTo>
                    <a:pt x="207" y="1"/>
                    <a:pt x="0" y="205"/>
                    <a:pt x="0" y="460"/>
                  </a:cubicBezTo>
                  <a:cubicBezTo>
                    <a:pt x="0" y="712"/>
                    <a:pt x="204" y="918"/>
                    <a:pt x="459" y="918"/>
                  </a:cubicBezTo>
                  <a:lnTo>
                    <a:pt x="1446" y="918"/>
                  </a:lnTo>
                  <a:cubicBezTo>
                    <a:pt x="1703" y="918"/>
                    <a:pt x="1907" y="712"/>
                    <a:pt x="1907" y="460"/>
                  </a:cubicBezTo>
                  <a:cubicBezTo>
                    <a:pt x="1907" y="207"/>
                    <a:pt x="1703" y="1"/>
                    <a:pt x="1446" y="1"/>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7"/>
            <p:cNvSpPr/>
            <p:nvPr/>
          </p:nvSpPr>
          <p:spPr>
            <a:xfrm>
              <a:off x="7050380" y="2514078"/>
              <a:ext cx="180625" cy="87089"/>
            </a:xfrm>
            <a:custGeom>
              <a:rect b="b" l="l" r="r" t="t"/>
              <a:pathLst>
                <a:path extrusionOk="0" h="878" w="1821">
                  <a:moveTo>
                    <a:pt x="440" y="1"/>
                  </a:moveTo>
                  <a:cubicBezTo>
                    <a:pt x="195" y="1"/>
                    <a:pt x="0" y="200"/>
                    <a:pt x="0" y="440"/>
                  </a:cubicBezTo>
                  <a:cubicBezTo>
                    <a:pt x="0" y="683"/>
                    <a:pt x="195" y="877"/>
                    <a:pt x="440" y="877"/>
                  </a:cubicBezTo>
                  <a:lnTo>
                    <a:pt x="1381" y="877"/>
                  </a:lnTo>
                  <a:cubicBezTo>
                    <a:pt x="1383" y="877"/>
                    <a:pt x="1384" y="877"/>
                    <a:pt x="1386" y="877"/>
                  </a:cubicBezTo>
                  <a:cubicBezTo>
                    <a:pt x="1624" y="877"/>
                    <a:pt x="1821" y="681"/>
                    <a:pt x="1821" y="440"/>
                  </a:cubicBezTo>
                  <a:cubicBezTo>
                    <a:pt x="1821" y="195"/>
                    <a:pt x="1621" y="1"/>
                    <a:pt x="1381" y="1"/>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7"/>
            <p:cNvSpPr/>
            <p:nvPr/>
          </p:nvSpPr>
          <p:spPr>
            <a:xfrm>
              <a:off x="7038180" y="2430462"/>
              <a:ext cx="183997" cy="83022"/>
            </a:xfrm>
            <a:custGeom>
              <a:rect b="b" l="l" r="r" t="t"/>
              <a:pathLst>
                <a:path extrusionOk="0" h="837" w="1855">
                  <a:moveTo>
                    <a:pt x="419" y="1"/>
                  </a:moveTo>
                  <a:cubicBezTo>
                    <a:pt x="186" y="3"/>
                    <a:pt x="1" y="191"/>
                    <a:pt x="1" y="421"/>
                  </a:cubicBezTo>
                  <a:cubicBezTo>
                    <a:pt x="1" y="652"/>
                    <a:pt x="186" y="837"/>
                    <a:pt x="419" y="837"/>
                  </a:cubicBezTo>
                  <a:lnTo>
                    <a:pt x="1435" y="837"/>
                  </a:lnTo>
                  <a:cubicBezTo>
                    <a:pt x="1665" y="837"/>
                    <a:pt x="1855" y="652"/>
                    <a:pt x="1855" y="421"/>
                  </a:cubicBezTo>
                  <a:cubicBezTo>
                    <a:pt x="1855" y="188"/>
                    <a:pt x="1665" y="1"/>
                    <a:pt x="1435" y="1"/>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7"/>
            <p:cNvSpPr/>
            <p:nvPr/>
          </p:nvSpPr>
          <p:spPr>
            <a:xfrm>
              <a:off x="7495340" y="2385728"/>
              <a:ext cx="898165" cy="1060044"/>
            </a:xfrm>
            <a:custGeom>
              <a:rect b="b" l="l" r="r" t="t"/>
              <a:pathLst>
                <a:path extrusionOk="0" h="10687" w="9055">
                  <a:moveTo>
                    <a:pt x="0" y="0"/>
                  </a:moveTo>
                  <a:lnTo>
                    <a:pt x="0" y="2142"/>
                  </a:lnTo>
                  <a:cubicBezTo>
                    <a:pt x="3903" y="2618"/>
                    <a:pt x="6924" y="5942"/>
                    <a:pt x="6924" y="9974"/>
                  </a:cubicBezTo>
                  <a:cubicBezTo>
                    <a:pt x="6924" y="10214"/>
                    <a:pt x="6912" y="10452"/>
                    <a:pt x="6893" y="10687"/>
                  </a:cubicBezTo>
                  <a:lnTo>
                    <a:pt x="9025" y="10687"/>
                  </a:lnTo>
                  <a:cubicBezTo>
                    <a:pt x="9044" y="10452"/>
                    <a:pt x="9054" y="10214"/>
                    <a:pt x="9054" y="9974"/>
                  </a:cubicBezTo>
                  <a:cubicBezTo>
                    <a:pt x="9054" y="4765"/>
                    <a:pt x="5080" y="48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7"/>
            <p:cNvSpPr/>
            <p:nvPr/>
          </p:nvSpPr>
          <p:spPr>
            <a:xfrm>
              <a:off x="7495340" y="2487694"/>
              <a:ext cx="795702" cy="958076"/>
            </a:xfrm>
            <a:custGeom>
              <a:rect b="b" l="l" r="r" t="t"/>
              <a:pathLst>
                <a:path extrusionOk="0" h="9659" w="8022">
                  <a:moveTo>
                    <a:pt x="0" y="0"/>
                  </a:moveTo>
                  <a:lnTo>
                    <a:pt x="0" y="1114"/>
                  </a:lnTo>
                  <a:cubicBezTo>
                    <a:pt x="3903" y="1590"/>
                    <a:pt x="6924" y="4914"/>
                    <a:pt x="6924" y="8946"/>
                  </a:cubicBezTo>
                  <a:cubicBezTo>
                    <a:pt x="6924" y="9186"/>
                    <a:pt x="6912" y="9426"/>
                    <a:pt x="6893" y="9659"/>
                  </a:cubicBezTo>
                  <a:lnTo>
                    <a:pt x="8021" y="9659"/>
                  </a:lnTo>
                  <a:cubicBezTo>
                    <a:pt x="7945" y="4880"/>
                    <a:pt x="4527" y="915"/>
                    <a:pt x="0"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7"/>
            <p:cNvSpPr/>
            <p:nvPr/>
          </p:nvSpPr>
          <p:spPr>
            <a:xfrm>
              <a:off x="7076566" y="3444466"/>
              <a:ext cx="1349778" cy="898165"/>
            </a:xfrm>
            <a:custGeom>
              <a:rect b="b" l="l" r="r" t="t"/>
              <a:pathLst>
                <a:path extrusionOk="0" h="9055" w="13608">
                  <a:moveTo>
                    <a:pt x="1" y="1"/>
                  </a:moveTo>
                  <a:lnTo>
                    <a:pt x="1" y="9055"/>
                  </a:lnTo>
                  <a:lnTo>
                    <a:pt x="13608" y="9055"/>
                  </a:lnTo>
                  <a:lnTo>
                    <a:pt x="136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7"/>
            <p:cNvSpPr/>
            <p:nvPr/>
          </p:nvSpPr>
          <p:spPr>
            <a:xfrm>
              <a:off x="7076566" y="3444466"/>
              <a:ext cx="755233" cy="898165"/>
            </a:xfrm>
            <a:custGeom>
              <a:rect b="b" l="l" r="r" t="t"/>
              <a:pathLst>
                <a:path extrusionOk="0" h="9055" w="7614">
                  <a:moveTo>
                    <a:pt x="1" y="1"/>
                  </a:moveTo>
                  <a:lnTo>
                    <a:pt x="1" y="9055"/>
                  </a:lnTo>
                  <a:lnTo>
                    <a:pt x="7613" y="9055"/>
                  </a:lnTo>
                  <a:lnTo>
                    <a:pt x="761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7"/>
            <p:cNvSpPr/>
            <p:nvPr/>
          </p:nvSpPr>
          <p:spPr>
            <a:xfrm>
              <a:off x="7362626" y="3815630"/>
              <a:ext cx="462027" cy="126566"/>
            </a:xfrm>
            <a:custGeom>
              <a:rect b="b" l="l" r="r" t="t"/>
              <a:pathLst>
                <a:path extrusionOk="0" h="1276" w="4658">
                  <a:moveTo>
                    <a:pt x="1" y="1"/>
                  </a:moveTo>
                  <a:lnTo>
                    <a:pt x="1" y="1276"/>
                  </a:lnTo>
                  <a:lnTo>
                    <a:pt x="4657" y="1276"/>
                  </a:lnTo>
                  <a:lnTo>
                    <a:pt x="46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7"/>
            <p:cNvSpPr/>
            <p:nvPr/>
          </p:nvSpPr>
          <p:spPr>
            <a:xfrm>
              <a:off x="7838829" y="3815630"/>
              <a:ext cx="587701" cy="126566"/>
            </a:xfrm>
            <a:custGeom>
              <a:rect b="b" l="l" r="r" t="t"/>
              <a:pathLst>
                <a:path extrusionOk="0" h="1276" w="5925">
                  <a:moveTo>
                    <a:pt x="0" y="1"/>
                  </a:moveTo>
                  <a:lnTo>
                    <a:pt x="0" y="1276"/>
                  </a:lnTo>
                  <a:lnTo>
                    <a:pt x="5925" y="1276"/>
                  </a:lnTo>
                  <a:lnTo>
                    <a:pt x="592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7"/>
            <p:cNvSpPr/>
            <p:nvPr/>
          </p:nvSpPr>
          <p:spPr>
            <a:xfrm>
              <a:off x="6901300" y="2707992"/>
              <a:ext cx="1115292" cy="737775"/>
            </a:xfrm>
            <a:custGeom>
              <a:rect b="b" l="l" r="r" t="t"/>
              <a:pathLst>
                <a:path extrusionOk="0" h="7438" w="11244">
                  <a:moveTo>
                    <a:pt x="0" y="1"/>
                  </a:moveTo>
                  <a:lnTo>
                    <a:pt x="0" y="7438"/>
                  </a:lnTo>
                  <a:lnTo>
                    <a:pt x="11244" y="7438"/>
                  </a:lnTo>
                  <a:lnTo>
                    <a:pt x="112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7"/>
            <p:cNvSpPr/>
            <p:nvPr/>
          </p:nvSpPr>
          <p:spPr>
            <a:xfrm>
              <a:off x="7547215" y="2707992"/>
              <a:ext cx="469169" cy="737775"/>
            </a:xfrm>
            <a:custGeom>
              <a:rect b="b" l="l" r="r" t="t"/>
              <a:pathLst>
                <a:path extrusionOk="0" h="7438" w="4730">
                  <a:moveTo>
                    <a:pt x="1" y="1"/>
                  </a:moveTo>
                  <a:lnTo>
                    <a:pt x="1" y="7438"/>
                  </a:lnTo>
                  <a:lnTo>
                    <a:pt x="4730" y="7438"/>
                  </a:lnTo>
                  <a:lnTo>
                    <a:pt x="47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7"/>
            <p:cNvSpPr/>
            <p:nvPr/>
          </p:nvSpPr>
          <p:spPr>
            <a:xfrm>
              <a:off x="7554456" y="3032140"/>
              <a:ext cx="101571" cy="75384"/>
            </a:xfrm>
            <a:custGeom>
              <a:rect b="b" l="l" r="r" t="t"/>
              <a:pathLst>
                <a:path extrusionOk="0" h="760" w="1024">
                  <a:moveTo>
                    <a:pt x="0" y="1"/>
                  </a:moveTo>
                  <a:lnTo>
                    <a:pt x="0" y="760"/>
                  </a:lnTo>
                  <a:lnTo>
                    <a:pt x="1023" y="760"/>
                  </a:lnTo>
                  <a:lnTo>
                    <a:pt x="102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7"/>
            <p:cNvSpPr/>
            <p:nvPr/>
          </p:nvSpPr>
          <p:spPr>
            <a:xfrm>
              <a:off x="6901300" y="3032140"/>
              <a:ext cx="639180" cy="75384"/>
            </a:xfrm>
            <a:custGeom>
              <a:rect b="b" l="l" r="r" t="t"/>
              <a:pathLst>
                <a:path extrusionOk="0" h="760" w="6444">
                  <a:moveTo>
                    <a:pt x="0" y="1"/>
                  </a:moveTo>
                  <a:lnTo>
                    <a:pt x="0" y="760"/>
                  </a:lnTo>
                  <a:lnTo>
                    <a:pt x="6443" y="760"/>
                  </a:lnTo>
                  <a:lnTo>
                    <a:pt x="644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7"/>
            <p:cNvSpPr/>
            <p:nvPr/>
          </p:nvSpPr>
          <p:spPr>
            <a:xfrm>
              <a:off x="7439397" y="1399299"/>
              <a:ext cx="487618" cy="644437"/>
            </a:xfrm>
            <a:custGeom>
              <a:rect b="b" l="l" r="r" t="t"/>
              <a:pathLst>
                <a:path extrusionOk="0" h="6497" w="4916">
                  <a:moveTo>
                    <a:pt x="2457" y="1"/>
                  </a:moveTo>
                  <a:cubicBezTo>
                    <a:pt x="1100" y="1"/>
                    <a:pt x="0" y="1101"/>
                    <a:pt x="0" y="2460"/>
                  </a:cubicBezTo>
                  <a:cubicBezTo>
                    <a:pt x="0" y="3817"/>
                    <a:pt x="2457" y="6497"/>
                    <a:pt x="2457" y="6497"/>
                  </a:cubicBezTo>
                  <a:cubicBezTo>
                    <a:pt x="2457" y="6497"/>
                    <a:pt x="4916" y="3817"/>
                    <a:pt x="4916" y="2460"/>
                  </a:cubicBezTo>
                  <a:cubicBezTo>
                    <a:pt x="4916" y="1103"/>
                    <a:pt x="3814" y="1"/>
                    <a:pt x="24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7"/>
            <p:cNvSpPr/>
            <p:nvPr/>
          </p:nvSpPr>
          <p:spPr>
            <a:xfrm>
              <a:off x="7591850" y="1551751"/>
              <a:ext cx="182807" cy="183105"/>
            </a:xfrm>
            <a:custGeom>
              <a:rect b="b" l="l" r="r" t="t"/>
              <a:pathLst>
                <a:path extrusionOk="0" h="1846" w="1843">
                  <a:moveTo>
                    <a:pt x="920" y="1"/>
                  </a:moveTo>
                  <a:cubicBezTo>
                    <a:pt x="411" y="1"/>
                    <a:pt x="0" y="411"/>
                    <a:pt x="0" y="923"/>
                  </a:cubicBezTo>
                  <a:cubicBezTo>
                    <a:pt x="0" y="1432"/>
                    <a:pt x="411" y="1845"/>
                    <a:pt x="920" y="1845"/>
                  </a:cubicBezTo>
                  <a:cubicBezTo>
                    <a:pt x="1431" y="1845"/>
                    <a:pt x="1842" y="1432"/>
                    <a:pt x="1842" y="923"/>
                  </a:cubicBezTo>
                  <a:cubicBezTo>
                    <a:pt x="1842" y="411"/>
                    <a:pt x="1431" y="1"/>
                    <a:pt x="9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7"/>
            <p:cNvSpPr/>
            <p:nvPr/>
          </p:nvSpPr>
          <p:spPr>
            <a:xfrm>
              <a:off x="7683004" y="1399299"/>
              <a:ext cx="244007" cy="644437"/>
            </a:xfrm>
            <a:custGeom>
              <a:rect b="b" l="l" r="r" t="t"/>
              <a:pathLst>
                <a:path extrusionOk="0" h="6497" w="2460">
                  <a:moveTo>
                    <a:pt x="1" y="1"/>
                  </a:moveTo>
                  <a:lnTo>
                    <a:pt x="1" y="1538"/>
                  </a:lnTo>
                  <a:cubicBezTo>
                    <a:pt x="512" y="1538"/>
                    <a:pt x="923" y="1948"/>
                    <a:pt x="923" y="2460"/>
                  </a:cubicBezTo>
                  <a:cubicBezTo>
                    <a:pt x="923" y="2969"/>
                    <a:pt x="512" y="3382"/>
                    <a:pt x="1" y="3382"/>
                  </a:cubicBezTo>
                  <a:lnTo>
                    <a:pt x="1" y="6497"/>
                  </a:lnTo>
                  <a:cubicBezTo>
                    <a:pt x="1" y="6497"/>
                    <a:pt x="2460" y="3817"/>
                    <a:pt x="2460" y="2460"/>
                  </a:cubicBezTo>
                  <a:cubicBezTo>
                    <a:pt x="2460" y="1103"/>
                    <a:pt x="1358" y="1"/>
                    <a:pt x="1" y="1"/>
                  </a:cubicBezTo>
                  <a:close/>
                </a:path>
              </a:pathLst>
            </a:custGeom>
            <a:solidFill>
              <a:srgbClr val="FFFFFF">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7" name="Shape 187"/>
        <p:cNvGrpSpPr/>
        <p:nvPr/>
      </p:nvGrpSpPr>
      <p:grpSpPr>
        <a:xfrm>
          <a:off x="0" y="0"/>
          <a:ext cx="0" cy="0"/>
          <a:chOff x="0" y="0"/>
          <a:chExt cx="0" cy="0"/>
        </a:xfrm>
      </p:grpSpPr>
      <p:grpSp>
        <p:nvGrpSpPr>
          <p:cNvPr id="188" name="Google Shape;188;p68"/>
          <p:cNvGrpSpPr/>
          <p:nvPr/>
        </p:nvGrpSpPr>
        <p:grpSpPr>
          <a:xfrm>
            <a:off x="-953600" y="-889050"/>
            <a:ext cx="11965575" cy="6397888"/>
            <a:chOff x="-953600" y="-889050"/>
            <a:chExt cx="11965575" cy="6397888"/>
          </a:xfrm>
        </p:grpSpPr>
        <p:sp>
          <p:nvSpPr>
            <p:cNvPr id="189" name="Google Shape;189;p68"/>
            <p:cNvSpPr/>
            <p:nvPr/>
          </p:nvSpPr>
          <p:spPr>
            <a:xfrm>
              <a:off x="7128175" y="-889050"/>
              <a:ext cx="3883800" cy="3883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8"/>
            <p:cNvSpPr/>
            <p:nvPr/>
          </p:nvSpPr>
          <p:spPr>
            <a:xfrm>
              <a:off x="-953600" y="2853238"/>
              <a:ext cx="2655600" cy="26556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68"/>
          <p:cNvGrpSpPr/>
          <p:nvPr/>
        </p:nvGrpSpPr>
        <p:grpSpPr>
          <a:xfrm>
            <a:off x="-40931" y="2773465"/>
            <a:ext cx="1508304" cy="2503390"/>
            <a:chOff x="2609569" y="2640040"/>
            <a:chExt cx="1508304" cy="2503390"/>
          </a:xfrm>
        </p:grpSpPr>
        <p:sp>
          <p:nvSpPr>
            <p:cNvPr id="192" name="Google Shape;192;p68"/>
            <p:cNvSpPr/>
            <p:nvPr/>
          </p:nvSpPr>
          <p:spPr>
            <a:xfrm>
              <a:off x="2798776" y="3712558"/>
              <a:ext cx="1001331" cy="1026004"/>
            </a:xfrm>
            <a:custGeom>
              <a:rect b="b" l="l" r="r" t="t"/>
              <a:pathLst>
                <a:path extrusionOk="0" h="6903" w="6737">
                  <a:moveTo>
                    <a:pt x="2078" y="1"/>
                  </a:moveTo>
                  <a:lnTo>
                    <a:pt x="1" y="6326"/>
                  </a:lnTo>
                  <a:lnTo>
                    <a:pt x="3147" y="6903"/>
                  </a:lnTo>
                  <a:lnTo>
                    <a:pt x="4042" y="4681"/>
                  </a:lnTo>
                  <a:cubicBezTo>
                    <a:pt x="4042" y="4681"/>
                    <a:pt x="6737" y="3485"/>
                    <a:pt x="6722" y="1077"/>
                  </a:cubicBezTo>
                  <a:lnTo>
                    <a:pt x="2078" y="1"/>
                  </a:lnTo>
                  <a:close/>
                </a:path>
              </a:pathLst>
            </a:custGeom>
            <a:solidFill>
              <a:srgbClr val="6D46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8"/>
            <p:cNvSpPr/>
            <p:nvPr/>
          </p:nvSpPr>
          <p:spPr>
            <a:xfrm>
              <a:off x="3115804" y="2640040"/>
              <a:ext cx="883467" cy="1469372"/>
            </a:xfrm>
            <a:custGeom>
              <a:rect b="b" l="l" r="r" t="t"/>
              <a:pathLst>
                <a:path extrusionOk="0" h="9886" w="5944">
                  <a:moveTo>
                    <a:pt x="1435" y="0"/>
                  </a:moveTo>
                  <a:cubicBezTo>
                    <a:pt x="1203" y="0"/>
                    <a:pt x="1002" y="173"/>
                    <a:pt x="978" y="409"/>
                  </a:cubicBezTo>
                  <a:lnTo>
                    <a:pt x="29" y="8927"/>
                  </a:lnTo>
                  <a:cubicBezTo>
                    <a:pt x="0" y="9181"/>
                    <a:pt x="183" y="9407"/>
                    <a:pt x="435" y="9436"/>
                  </a:cubicBezTo>
                  <a:lnTo>
                    <a:pt x="4460" y="9883"/>
                  </a:lnTo>
                  <a:cubicBezTo>
                    <a:pt x="4476" y="9884"/>
                    <a:pt x="4493" y="9885"/>
                    <a:pt x="4509" y="9885"/>
                  </a:cubicBezTo>
                  <a:cubicBezTo>
                    <a:pt x="4741" y="9885"/>
                    <a:pt x="4942" y="9712"/>
                    <a:pt x="4966" y="9477"/>
                  </a:cubicBezTo>
                  <a:lnTo>
                    <a:pt x="5915" y="959"/>
                  </a:lnTo>
                  <a:cubicBezTo>
                    <a:pt x="5944" y="706"/>
                    <a:pt x="5764" y="478"/>
                    <a:pt x="5512" y="449"/>
                  </a:cubicBezTo>
                  <a:lnTo>
                    <a:pt x="1484" y="3"/>
                  </a:lnTo>
                  <a:cubicBezTo>
                    <a:pt x="1468" y="1"/>
                    <a:pt x="1451" y="0"/>
                    <a:pt x="14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8"/>
            <p:cNvSpPr/>
            <p:nvPr/>
          </p:nvSpPr>
          <p:spPr>
            <a:xfrm>
              <a:off x="3151476" y="2665605"/>
              <a:ext cx="821041" cy="1316579"/>
            </a:xfrm>
            <a:custGeom>
              <a:rect b="b" l="l" r="r" t="t"/>
              <a:pathLst>
                <a:path extrusionOk="0" h="8858" w="5524">
                  <a:moveTo>
                    <a:pt x="1335" y="1"/>
                  </a:moveTo>
                  <a:cubicBezTo>
                    <a:pt x="1105" y="1"/>
                    <a:pt x="906" y="173"/>
                    <a:pt x="882" y="407"/>
                  </a:cubicBezTo>
                  <a:lnTo>
                    <a:pt x="0" y="8344"/>
                  </a:lnTo>
                  <a:lnTo>
                    <a:pt x="4611" y="8858"/>
                  </a:lnTo>
                  <a:lnTo>
                    <a:pt x="5493" y="921"/>
                  </a:lnTo>
                  <a:cubicBezTo>
                    <a:pt x="5524" y="669"/>
                    <a:pt x="5339" y="441"/>
                    <a:pt x="5087" y="414"/>
                  </a:cubicBezTo>
                  <a:lnTo>
                    <a:pt x="1388" y="4"/>
                  </a:lnTo>
                  <a:cubicBezTo>
                    <a:pt x="1371" y="2"/>
                    <a:pt x="1353" y="1"/>
                    <a:pt x="13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8"/>
            <p:cNvSpPr/>
            <p:nvPr/>
          </p:nvSpPr>
          <p:spPr>
            <a:xfrm>
              <a:off x="3444129" y="3965081"/>
              <a:ext cx="86206" cy="81599"/>
            </a:xfrm>
            <a:custGeom>
              <a:rect b="b" l="l" r="r" t="t"/>
              <a:pathLst>
                <a:path extrusionOk="0" h="549" w="580">
                  <a:moveTo>
                    <a:pt x="287" y="0"/>
                  </a:moveTo>
                  <a:cubicBezTo>
                    <a:pt x="150" y="0"/>
                    <a:pt x="31" y="104"/>
                    <a:pt x="15" y="245"/>
                  </a:cubicBezTo>
                  <a:cubicBezTo>
                    <a:pt x="1" y="394"/>
                    <a:pt x="109" y="528"/>
                    <a:pt x="257" y="547"/>
                  </a:cubicBezTo>
                  <a:cubicBezTo>
                    <a:pt x="267" y="548"/>
                    <a:pt x="276" y="549"/>
                    <a:pt x="285" y="549"/>
                  </a:cubicBezTo>
                  <a:cubicBezTo>
                    <a:pt x="424" y="549"/>
                    <a:pt x="544" y="445"/>
                    <a:pt x="560" y="305"/>
                  </a:cubicBezTo>
                  <a:cubicBezTo>
                    <a:pt x="579" y="153"/>
                    <a:pt x="471" y="19"/>
                    <a:pt x="318" y="2"/>
                  </a:cubicBezTo>
                  <a:cubicBezTo>
                    <a:pt x="307" y="1"/>
                    <a:pt x="297" y="0"/>
                    <a:pt x="2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8"/>
            <p:cNvSpPr/>
            <p:nvPr/>
          </p:nvSpPr>
          <p:spPr>
            <a:xfrm>
              <a:off x="3469099" y="3988714"/>
              <a:ext cx="35820" cy="34334"/>
            </a:xfrm>
            <a:custGeom>
              <a:rect b="b" l="l" r="r" t="t"/>
              <a:pathLst>
                <a:path extrusionOk="0" h="231" w="241">
                  <a:moveTo>
                    <a:pt x="119" y="1"/>
                  </a:moveTo>
                  <a:cubicBezTo>
                    <a:pt x="60" y="1"/>
                    <a:pt x="12" y="44"/>
                    <a:pt x="5" y="102"/>
                  </a:cubicBezTo>
                  <a:cubicBezTo>
                    <a:pt x="1" y="167"/>
                    <a:pt x="44" y="223"/>
                    <a:pt x="109" y="230"/>
                  </a:cubicBezTo>
                  <a:cubicBezTo>
                    <a:pt x="112" y="230"/>
                    <a:pt x="115" y="230"/>
                    <a:pt x="118" y="230"/>
                  </a:cubicBezTo>
                  <a:cubicBezTo>
                    <a:pt x="177" y="230"/>
                    <a:pt x="229" y="186"/>
                    <a:pt x="234" y="126"/>
                  </a:cubicBezTo>
                  <a:cubicBezTo>
                    <a:pt x="241" y="64"/>
                    <a:pt x="195" y="6"/>
                    <a:pt x="133" y="2"/>
                  </a:cubicBezTo>
                  <a:cubicBezTo>
                    <a:pt x="128" y="1"/>
                    <a:pt x="124"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8"/>
            <p:cNvSpPr/>
            <p:nvPr/>
          </p:nvSpPr>
          <p:spPr>
            <a:xfrm>
              <a:off x="3486934" y="3873079"/>
              <a:ext cx="26902" cy="25713"/>
            </a:xfrm>
            <a:custGeom>
              <a:rect b="b" l="l" r="r" t="t"/>
              <a:pathLst>
                <a:path extrusionOk="0" h="173" w="181">
                  <a:moveTo>
                    <a:pt x="89" y="1"/>
                  </a:moveTo>
                  <a:cubicBezTo>
                    <a:pt x="46" y="1"/>
                    <a:pt x="12" y="32"/>
                    <a:pt x="5" y="76"/>
                  </a:cubicBezTo>
                  <a:cubicBezTo>
                    <a:pt x="1" y="124"/>
                    <a:pt x="32" y="167"/>
                    <a:pt x="80" y="172"/>
                  </a:cubicBezTo>
                  <a:cubicBezTo>
                    <a:pt x="84" y="173"/>
                    <a:pt x="89" y="173"/>
                    <a:pt x="93" y="173"/>
                  </a:cubicBezTo>
                  <a:cubicBezTo>
                    <a:pt x="136" y="173"/>
                    <a:pt x="172" y="141"/>
                    <a:pt x="176" y="98"/>
                  </a:cubicBezTo>
                  <a:cubicBezTo>
                    <a:pt x="181" y="50"/>
                    <a:pt x="147" y="6"/>
                    <a:pt x="102" y="2"/>
                  </a:cubicBezTo>
                  <a:cubicBezTo>
                    <a:pt x="97" y="1"/>
                    <a:pt x="93" y="1"/>
                    <a:pt x="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8"/>
            <p:cNvSpPr/>
            <p:nvPr/>
          </p:nvSpPr>
          <p:spPr>
            <a:xfrm>
              <a:off x="3446210" y="3868174"/>
              <a:ext cx="27348" cy="26011"/>
            </a:xfrm>
            <a:custGeom>
              <a:rect b="b" l="l" r="r" t="t"/>
              <a:pathLst>
                <a:path extrusionOk="0" h="175" w="184">
                  <a:moveTo>
                    <a:pt x="93" y="0"/>
                  </a:moveTo>
                  <a:cubicBezTo>
                    <a:pt x="49" y="0"/>
                    <a:pt x="12" y="33"/>
                    <a:pt x="6" y="78"/>
                  </a:cubicBezTo>
                  <a:cubicBezTo>
                    <a:pt x="1" y="126"/>
                    <a:pt x="35" y="167"/>
                    <a:pt x="83" y="174"/>
                  </a:cubicBezTo>
                  <a:cubicBezTo>
                    <a:pt x="86" y="174"/>
                    <a:pt x="89" y="174"/>
                    <a:pt x="92" y="174"/>
                  </a:cubicBezTo>
                  <a:cubicBezTo>
                    <a:pt x="136" y="174"/>
                    <a:pt x="172" y="142"/>
                    <a:pt x="179" y="97"/>
                  </a:cubicBezTo>
                  <a:cubicBezTo>
                    <a:pt x="183" y="54"/>
                    <a:pt x="147" y="11"/>
                    <a:pt x="102" y="1"/>
                  </a:cubicBezTo>
                  <a:cubicBezTo>
                    <a:pt x="99" y="1"/>
                    <a:pt x="96" y="0"/>
                    <a:pt x="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8"/>
            <p:cNvSpPr/>
            <p:nvPr/>
          </p:nvSpPr>
          <p:spPr>
            <a:xfrm>
              <a:off x="3527362" y="3877389"/>
              <a:ext cx="26902" cy="26011"/>
            </a:xfrm>
            <a:custGeom>
              <a:rect b="b" l="l" r="r" t="t"/>
              <a:pathLst>
                <a:path extrusionOk="0" h="175" w="181">
                  <a:moveTo>
                    <a:pt x="94" y="1"/>
                  </a:moveTo>
                  <a:cubicBezTo>
                    <a:pt x="50" y="1"/>
                    <a:pt x="12" y="33"/>
                    <a:pt x="7" y="78"/>
                  </a:cubicBezTo>
                  <a:cubicBezTo>
                    <a:pt x="0" y="126"/>
                    <a:pt x="34" y="167"/>
                    <a:pt x="82" y="174"/>
                  </a:cubicBezTo>
                  <a:cubicBezTo>
                    <a:pt x="85" y="175"/>
                    <a:pt x="88" y="175"/>
                    <a:pt x="91" y="175"/>
                  </a:cubicBezTo>
                  <a:cubicBezTo>
                    <a:pt x="135" y="175"/>
                    <a:pt x="173" y="142"/>
                    <a:pt x="178" y="97"/>
                  </a:cubicBezTo>
                  <a:cubicBezTo>
                    <a:pt x="180" y="52"/>
                    <a:pt x="149" y="9"/>
                    <a:pt x="103" y="1"/>
                  </a:cubicBezTo>
                  <a:cubicBezTo>
                    <a:pt x="100" y="1"/>
                    <a:pt x="97" y="1"/>
                    <a:pt x="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8"/>
            <p:cNvSpPr/>
            <p:nvPr/>
          </p:nvSpPr>
          <p:spPr>
            <a:xfrm>
              <a:off x="3364166" y="3113726"/>
              <a:ext cx="421371" cy="346609"/>
            </a:xfrm>
            <a:custGeom>
              <a:rect b="b" l="l" r="r" t="t"/>
              <a:pathLst>
                <a:path extrusionOk="0" h="2332" w="2835">
                  <a:moveTo>
                    <a:pt x="294" y="0"/>
                  </a:moveTo>
                  <a:lnTo>
                    <a:pt x="1" y="1950"/>
                  </a:lnTo>
                  <a:lnTo>
                    <a:pt x="2541" y="2332"/>
                  </a:lnTo>
                  <a:lnTo>
                    <a:pt x="2834" y="380"/>
                  </a:lnTo>
                  <a:lnTo>
                    <a:pt x="2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8"/>
            <p:cNvSpPr/>
            <p:nvPr/>
          </p:nvSpPr>
          <p:spPr>
            <a:xfrm>
              <a:off x="3322846" y="3001658"/>
              <a:ext cx="532993" cy="272888"/>
            </a:xfrm>
            <a:custGeom>
              <a:rect b="b" l="l" r="r" t="t"/>
              <a:pathLst>
                <a:path extrusionOk="0" h="1836" w="3586">
                  <a:moveTo>
                    <a:pt x="833" y="0"/>
                  </a:moveTo>
                  <a:lnTo>
                    <a:pt x="19" y="1076"/>
                  </a:lnTo>
                  <a:cubicBezTo>
                    <a:pt x="0" y="1218"/>
                    <a:pt x="91" y="1350"/>
                    <a:pt x="231" y="1371"/>
                  </a:cubicBezTo>
                  <a:cubicBezTo>
                    <a:pt x="241" y="1373"/>
                    <a:pt x="252" y="1373"/>
                    <a:pt x="263" y="1373"/>
                  </a:cubicBezTo>
                  <a:cubicBezTo>
                    <a:pt x="344" y="1373"/>
                    <a:pt x="420" y="1334"/>
                    <a:pt x="471" y="1268"/>
                  </a:cubicBezTo>
                  <a:cubicBezTo>
                    <a:pt x="500" y="1355"/>
                    <a:pt x="572" y="1422"/>
                    <a:pt x="668" y="1436"/>
                  </a:cubicBezTo>
                  <a:cubicBezTo>
                    <a:pt x="680" y="1438"/>
                    <a:pt x="693" y="1439"/>
                    <a:pt x="705" y="1439"/>
                  </a:cubicBezTo>
                  <a:cubicBezTo>
                    <a:pt x="786" y="1439"/>
                    <a:pt x="862" y="1400"/>
                    <a:pt x="908" y="1335"/>
                  </a:cubicBezTo>
                  <a:cubicBezTo>
                    <a:pt x="939" y="1422"/>
                    <a:pt x="1013" y="1487"/>
                    <a:pt x="1107" y="1503"/>
                  </a:cubicBezTo>
                  <a:cubicBezTo>
                    <a:pt x="1118" y="1505"/>
                    <a:pt x="1129" y="1505"/>
                    <a:pt x="1140" y="1505"/>
                  </a:cubicBezTo>
                  <a:cubicBezTo>
                    <a:pt x="1221" y="1505"/>
                    <a:pt x="1298" y="1466"/>
                    <a:pt x="1347" y="1400"/>
                  </a:cubicBezTo>
                  <a:cubicBezTo>
                    <a:pt x="1376" y="1487"/>
                    <a:pt x="1448" y="1554"/>
                    <a:pt x="1544" y="1568"/>
                  </a:cubicBezTo>
                  <a:cubicBezTo>
                    <a:pt x="1557" y="1570"/>
                    <a:pt x="1569" y="1571"/>
                    <a:pt x="1582" y="1571"/>
                  </a:cubicBezTo>
                  <a:cubicBezTo>
                    <a:pt x="1662" y="1571"/>
                    <a:pt x="1739" y="1532"/>
                    <a:pt x="1784" y="1467"/>
                  </a:cubicBezTo>
                  <a:cubicBezTo>
                    <a:pt x="1816" y="1554"/>
                    <a:pt x="1890" y="1619"/>
                    <a:pt x="1984" y="1635"/>
                  </a:cubicBezTo>
                  <a:cubicBezTo>
                    <a:pt x="1995" y="1637"/>
                    <a:pt x="2005" y="1638"/>
                    <a:pt x="2016" y="1638"/>
                  </a:cubicBezTo>
                  <a:cubicBezTo>
                    <a:pt x="2098" y="1638"/>
                    <a:pt x="2175" y="1598"/>
                    <a:pt x="2224" y="1532"/>
                  </a:cubicBezTo>
                  <a:cubicBezTo>
                    <a:pt x="2253" y="1619"/>
                    <a:pt x="2325" y="1686"/>
                    <a:pt x="2421" y="1700"/>
                  </a:cubicBezTo>
                  <a:cubicBezTo>
                    <a:pt x="2432" y="1702"/>
                    <a:pt x="2444" y="1702"/>
                    <a:pt x="2455" y="1702"/>
                  </a:cubicBezTo>
                  <a:cubicBezTo>
                    <a:pt x="2538" y="1702"/>
                    <a:pt x="2614" y="1665"/>
                    <a:pt x="2661" y="1599"/>
                  </a:cubicBezTo>
                  <a:cubicBezTo>
                    <a:pt x="2692" y="1686"/>
                    <a:pt x="2764" y="1753"/>
                    <a:pt x="2860" y="1768"/>
                  </a:cubicBezTo>
                  <a:cubicBezTo>
                    <a:pt x="2873" y="1769"/>
                    <a:pt x="2885" y="1770"/>
                    <a:pt x="2898" y="1770"/>
                  </a:cubicBezTo>
                  <a:cubicBezTo>
                    <a:pt x="2978" y="1770"/>
                    <a:pt x="3052" y="1731"/>
                    <a:pt x="3100" y="1664"/>
                  </a:cubicBezTo>
                  <a:cubicBezTo>
                    <a:pt x="3129" y="1753"/>
                    <a:pt x="3206" y="1818"/>
                    <a:pt x="3297" y="1832"/>
                  </a:cubicBezTo>
                  <a:cubicBezTo>
                    <a:pt x="3310" y="1834"/>
                    <a:pt x="3323" y="1835"/>
                    <a:pt x="3336" y="1835"/>
                  </a:cubicBezTo>
                  <a:cubicBezTo>
                    <a:pt x="3460" y="1835"/>
                    <a:pt x="3568" y="1742"/>
                    <a:pt x="3585" y="1611"/>
                  </a:cubicBezTo>
                  <a:lnTo>
                    <a:pt x="3585" y="1609"/>
                  </a:lnTo>
                  <a:lnTo>
                    <a:pt x="3115" y="341"/>
                  </a:lnTo>
                  <a:lnTo>
                    <a:pt x="833" y="0"/>
                  </a:lnTo>
                  <a:close/>
                </a:path>
              </a:pathLst>
            </a:custGeom>
            <a:solidFill>
              <a:srgbClr val="D4D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8"/>
            <p:cNvSpPr/>
            <p:nvPr/>
          </p:nvSpPr>
          <p:spPr>
            <a:xfrm>
              <a:off x="3322846" y="3001658"/>
              <a:ext cx="532993" cy="272888"/>
            </a:xfrm>
            <a:custGeom>
              <a:rect b="b" l="l" r="r" t="t"/>
              <a:pathLst>
                <a:path extrusionOk="0" h="1836" w="3586">
                  <a:moveTo>
                    <a:pt x="833" y="0"/>
                  </a:moveTo>
                  <a:lnTo>
                    <a:pt x="19" y="1076"/>
                  </a:lnTo>
                  <a:cubicBezTo>
                    <a:pt x="0" y="1218"/>
                    <a:pt x="91" y="1350"/>
                    <a:pt x="231" y="1371"/>
                  </a:cubicBezTo>
                  <a:cubicBezTo>
                    <a:pt x="241" y="1373"/>
                    <a:pt x="252" y="1373"/>
                    <a:pt x="263" y="1373"/>
                  </a:cubicBezTo>
                  <a:cubicBezTo>
                    <a:pt x="344" y="1373"/>
                    <a:pt x="420" y="1334"/>
                    <a:pt x="471" y="1268"/>
                  </a:cubicBezTo>
                  <a:cubicBezTo>
                    <a:pt x="500" y="1355"/>
                    <a:pt x="572" y="1422"/>
                    <a:pt x="668" y="1436"/>
                  </a:cubicBezTo>
                  <a:cubicBezTo>
                    <a:pt x="680" y="1438"/>
                    <a:pt x="693" y="1439"/>
                    <a:pt x="705" y="1439"/>
                  </a:cubicBezTo>
                  <a:cubicBezTo>
                    <a:pt x="786" y="1439"/>
                    <a:pt x="862" y="1400"/>
                    <a:pt x="908" y="1335"/>
                  </a:cubicBezTo>
                  <a:cubicBezTo>
                    <a:pt x="939" y="1422"/>
                    <a:pt x="1013" y="1487"/>
                    <a:pt x="1107" y="1503"/>
                  </a:cubicBezTo>
                  <a:cubicBezTo>
                    <a:pt x="1118" y="1505"/>
                    <a:pt x="1129" y="1505"/>
                    <a:pt x="1140" y="1505"/>
                  </a:cubicBezTo>
                  <a:cubicBezTo>
                    <a:pt x="1221" y="1505"/>
                    <a:pt x="1298" y="1466"/>
                    <a:pt x="1347" y="1400"/>
                  </a:cubicBezTo>
                  <a:cubicBezTo>
                    <a:pt x="1376" y="1487"/>
                    <a:pt x="1448" y="1554"/>
                    <a:pt x="1544" y="1568"/>
                  </a:cubicBezTo>
                  <a:cubicBezTo>
                    <a:pt x="1557" y="1570"/>
                    <a:pt x="1569" y="1571"/>
                    <a:pt x="1582" y="1571"/>
                  </a:cubicBezTo>
                  <a:cubicBezTo>
                    <a:pt x="1662" y="1571"/>
                    <a:pt x="1739" y="1532"/>
                    <a:pt x="1784" y="1467"/>
                  </a:cubicBezTo>
                  <a:cubicBezTo>
                    <a:pt x="1816" y="1554"/>
                    <a:pt x="1890" y="1619"/>
                    <a:pt x="1984" y="1635"/>
                  </a:cubicBezTo>
                  <a:cubicBezTo>
                    <a:pt x="1995" y="1637"/>
                    <a:pt x="2005" y="1638"/>
                    <a:pt x="2016" y="1638"/>
                  </a:cubicBezTo>
                  <a:cubicBezTo>
                    <a:pt x="2098" y="1638"/>
                    <a:pt x="2175" y="1598"/>
                    <a:pt x="2224" y="1532"/>
                  </a:cubicBezTo>
                  <a:cubicBezTo>
                    <a:pt x="2253" y="1619"/>
                    <a:pt x="2325" y="1686"/>
                    <a:pt x="2421" y="1700"/>
                  </a:cubicBezTo>
                  <a:cubicBezTo>
                    <a:pt x="2432" y="1702"/>
                    <a:pt x="2444" y="1702"/>
                    <a:pt x="2455" y="1702"/>
                  </a:cubicBezTo>
                  <a:cubicBezTo>
                    <a:pt x="2538" y="1702"/>
                    <a:pt x="2614" y="1665"/>
                    <a:pt x="2661" y="1599"/>
                  </a:cubicBezTo>
                  <a:cubicBezTo>
                    <a:pt x="2692" y="1686"/>
                    <a:pt x="2764" y="1753"/>
                    <a:pt x="2860" y="1768"/>
                  </a:cubicBezTo>
                  <a:cubicBezTo>
                    <a:pt x="2873" y="1769"/>
                    <a:pt x="2885" y="1770"/>
                    <a:pt x="2898" y="1770"/>
                  </a:cubicBezTo>
                  <a:cubicBezTo>
                    <a:pt x="2978" y="1770"/>
                    <a:pt x="3052" y="1731"/>
                    <a:pt x="3100" y="1664"/>
                  </a:cubicBezTo>
                  <a:cubicBezTo>
                    <a:pt x="3129" y="1753"/>
                    <a:pt x="3206" y="1818"/>
                    <a:pt x="3297" y="1832"/>
                  </a:cubicBezTo>
                  <a:cubicBezTo>
                    <a:pt x="3310" y="1834"/>
                    <a:pt x="3323" y="1835"/>
                    <a:pt x="3336" y="1835"/>
                  </a:cubicBezTo>
                  <a:cubicBezTo>
                    <a:pt x="3460" y="1835"/>
                    <a:pt x="3568" y="1742"/>
                    <a:pt x="3585" y="1611"/>
                  </a:cubicBezTo>
                  <a:lnTo>
                    <a:pt x="3585" y="1609"/>
                  </a:lnTo>
                  <a:lnTo>
                    <a:pt x="3115" y="341"/>
                  </a:lnTo>
                  <a:lnTo>
                    <a:pt x="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8"/>
            <p:cNvSpPr/>
            <p:nvPr/>
          </p:nvSpPr>
          <p:spPr>
            <a:xfrm>
              <a:off x="3742578" y="3043275"/>
              <a:ext cx="47265" cy="209422"/>
            </a:xfrm>
            <a:custGeom>
              <a:rect b="b" l="l" r="r" t="t"/>
              <a:pathLst>
                <a:path extrusionOk="0" h="1409" w="318">
                  <a:moveTo>
                    <a:pt x="22" y="0"/>
                  </a:moveTo>
                  <a:cubicBezTo>
                    <a:pt x="20" y="0"/>
                    <a:pt x="19" y="1"/>
                    <a:pt x="17" y="1"/>
                  </a:cubicBezTo>
                  <a:cubicBezTo>
                    <a:pt x="5" y="3"/>
                    <a:pt x="0" y="15"/>
                    <a:pt x="3" y="25"/>
                  </a:cubicBezTo>
                  <a:lnTo>
                    <a:pt x="279" y="1259"/>
                  </a:lnTo>
                  <a:lnTo>
                    <a:pt x="260" y="1384"/>
                  </a:lnTo>
                  <a:cubicBezTo>
                    <a:pt x="255" y="1396"/>
                    <a:pt x="262" y="1406"/>
                    <a:pt x="276" y="1408"/>
                  </a:cubicBezTo>
                  <a:cubicBezTo>
                    <a:pt x="286" y="1408"/>
                    <a:pt x="298" y="1404"/>
                    <a:pt x="298" y="1392"/>
                  </a:cubicBezTo>
                  <a:lnTo>
                    <a:pt x="317" y="1259"/>
                  </a:lnTo>
                  <a:lnTo>
                    <a:pt x="317" y="1257"/>
                  </a:lnTo>
                  <a:lnTo>
                    <a:pt x="41" y="15"/>
                  </a:lnTo>
                  <a:cubicBezTo>
                    <a:pt x="39" y="5"/>
                    <a:pt x="30" y="0"/>
                    <a:pt x="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8"/>
            <p:cNvSpPr/>
            <p:nvPr/>
          </p:nvSpPr>
          <p:spPr>
            <a:xfrm>
              <a:off x="3708245" y="3038073"/>
              <a:ext cx="15458" cy="204963"/>
            </a:xfrm>
            <a:custGeom>
              <a:rect b="b" l="l" r="r" t="t"/>
              <a:pathLst>
                <a:path extrusionOk="0" h="1379" w="104">
                  <a:moveTo>
                    <a:pt x="20" y="0"/>
                  </a:moveTo>
                  <a:cubicBezTo>
                    <a:pt x="8" y="0"/>
                    <a:pt x="1" y="10"/>
                    <a:pt x="3" y="22"/>
                  </a:cubicBezTo>
                  <a:lnTo>
                    <a:pt x="65" y="1227"/>
                  </a:lnTo>
                  <a:lnTo>
                    <a:pt x="49" y="1354"/>
                  </a:lnTo>
                  <a:cubicBezTo>
                    <a:pt x="44" y="1366"/>
                    <a:pt x="53" y="1376"/>
                    <a:pt x="65" y="1378"/>
                  </a:cubicBezTo>
                  <a:cubicBezTo>
                    <a:pt x="75" y="1378"/>
                    <a:pt x="87" y="1371"/>
                    <a:pt x="87" y="1359"/>
                  </a:cubicBezTo>
                  <a:lnTo>
                    <a:pt x="104" y="1232"/>
                  </a:lnTo>
                  <a:lnTo>
                    <a:pt x="41" y="22"/>
                  </a:lnTo>
                  <a:cubicBezTo>
                    <a:pt x="41" y="10"/>
                    <a:pt x="29" y="0"/>
                    <a:pt x="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8"/>
            <p:cNvSpPr/>
            <p:nvPr/>
          </p:nvSpPr>
          <p:spPr>
            <a:xfrm>
              <a:off x="3649684" y="3031979"/>
              <a:ext cx="21997" cy="201099"/>
            </a:xfrm>
            <a:custGeom>
              <a:rect b="b" l="l" r="r" t="t"/>
              <a:pathLst>
                <a:path extrusionOk="0" h="1353" w="148">
                  <a:moveTo>
                    <a:pt x="130" y="0"/>
                  </a:moveTo>
                  <a:cubicBezTo>
                    <a:pt x="118" y="0"/>
                    <a:pt x="109" y="7"/>
                    <a:pt x="109" y="17"/>
                  </a:cubicBezTo>
                  <a:lnTo>
                    <a:pt x="27" y="1203"/>
                  </a:lnTo>
                  <a:lnTo>
                    <a:pt x="10" y="1333"/>
                  </a:lnTo>
                  <a:cubicBezTo>
                    <a:pt x="1" y="1340"/>
                    <a:pt x="10" y="1350"/>
                    <a:pt x="22" y="1352"/>
                  </a:cubicBezTo>
                  <a:cubicBezTo>
                    <a:pt x="30" y="1352"/>
                    <a:pt x="42" y="1347"/>
                    <a:pt x="42" y="1335"/>
                  </a:cubicBezTo>
                  <a:lnTo>
                    <a:pt x="63" y="1206"/>
                  </a:lnTo>
                  <a:lnTo>
                    <a:pt x="147" y="19"/>
                  </a:lnTo>
                  <a:cubicBezTo>
                    <a:pt x="147" y="7"/>
                    <a:pt x="138" y="0"/>
                    <a:pt x="1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8"/>
            <p:cNvSpPr/>
            <p:nvPr/>
          </p:nvSpPr>
          <p:spPr>
            <a:xfrm>
              <a:off x="3584436" y="3023656"/>
              <a:ext cx="35820" cy="199761"/>
            </a:xfrm>
            <a:custGeom>
              <a:rect b="b" l="l" r="r" t="t"/>
              <a:pathLst>
                <a:path extrusionOk="0" h="1344" w="241">
                  <a:moveTo>
                    <a:pt x="216" y="1"/>
                  </a:moveTo>
                  <a:cubicBezTo>
                    <a:pt x="203" y="1"/>
                    <a:pt x="199" y="9"/>
                    <a:pt x="195" y="20"/>
                  </a:cubicBezTo>
                  <a:lnTo>
                    <a:pt x="0" y="1319"/>
                  </a:lnTo>
                  <a:cubicBezTo>
                    <a:pt x="0" y="1331"/>
                    <a:pt x="8" y="1343"/>
                    <a:pt x="22" y="1343"/>
                  </a:cubicBezTo>
                  <a:cubicBezTo>
                    <a:pt x="32" y="1343"/>
                    <a:pt x="44" y="1336"/>
                    <a:pt x="44" y="1324"/>
                  </a:cubicBezTo>
                  <a:lnTo>
                    <a:pt x="238" y="25"/>
                  </a:lnTo>
                  <a:cubicBezTo>
                    <a:pt x="240" y="13"/>
                    <a:pt x="233" y="3"/>
                    <a:pt x="221" y="1"/>
                  </a:cubicBezTo>
                  <a:cubicBezTo>
                    <a:pt x="219" y="1"/>
                    <a:pt x="218" y="1"/>
                    <a:pt x="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8"/>
            <p:cNvSpPr/>
            <p:nvPr/>
          </p:nvSpPr>
          <p:spPr>
            <a:xfrm>
              <a:off x="3519038" y="3015035"/>
              <a:ext cx="45184" cy="198423"/>
            </a:xfrm>
            <a:custGeom>
              <a:rect b="b" l="l" r="r" t="t"/>
              <a:pathLst>
                <a:path extrusionOk="0" h="1335" w="304">
                  <a:moveTo>
                    <a:pt x="281" y="1"/>
                  </a:moveTo>
                  <a:cubicBezTo>
                    <a:pt x="273" y="1"/>
                    <a:pt x="264" y="10"/>
                    <a:pt x="260" y="18"/>
                  </a:cubicBezTo>
                  <a:lnTo>
                    <a:pt x="20" y="1178"/>
                  </a:lnTo>
                  <a:lnTo>
                    <a:pt x="1" y="1308"/>
                  </a:lnTo>
                  <a:cubicBezTo>
                    <a:pt x="1" y="1322"/>
                    <a:pt x="8" y="1334"/>
                    <a:pt x="20" y="1334"/>
                  </a:cubicBezTo>
                  <a:cubicBezTo>
                    <a:pt x="30" y="1334"/>
                    <a:pt x="42" y="1329"/>
                    <a:pt x="42" y="1317"/>
                  </a:cubicBezTo>
                  <a:lnTo>
                    <a:pt x="61" y="1188"/>
                  </a:lnTo>
                  <a:lnTo>
                    <a:pt x="301" y="25"/>
                  </a:lnTo>
                  <a:cubicBezTo>
                    <a:pt x="303" y="13"/>
                    <a:pt x="294" y="6"/>
                    <a:pt x="284" y="1"/>
                  </a:cubicBezTo>
                  <a:cubicBezTo>
                    <a:pt x="283" y="1"/>
                    <a:pt x="282" y="1"/>
                    <a:pt x="2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8"/>
            <p:cNvSpPr/>
            <p:nvPr/>
          </p:nvSpPr>
          <p:spPr>
            <a:xfrm>
              <a:off x="3453344" y="3007603"/>
              <a:ext cx="57966" cy="196194"/>
            </a:xfrm>
            <a:custGeom>
              <a:rect b="b" l="l" r="r" t="t"/>
              <a:pathLst>
                <a:path extrusionOk="0" h="1320" w="390">
                  <a:moveTo>
                    <a:pt x="367" y="0"/>
                  </a:moveTo>
                  <a:cubicBezTo>
                    <a:pt x="357" y="0"/>
                    <a:pt x="349" y="5"/>
                    <a:pt x="347" y="15"/>
                  </a:cubicBezTo>
                  <a:lnTo>
                    <a:pt x="23" y="1166"/>
                  </a:lnTo>
                  <a:lnTo>
                    <a:pt x="1" y="1298"/>
                  </a:lnTo>
                  <a:cubicBezTo>
                    <a:pt x="3" y="1307"/>
                    <a:pt x="13" y="1319"/>
                    <a:pt x="25" y="1319"/>
                  </a:cubicBezTo>
                  <a:cubicBezTo>
                    <a:pt x="35" y="1319"/>
                    <a:pt x="47" y="1312"/>
                    <a:pt x="47" y="1300"/>
                  </a:cubicBezTo>
                  <a:lnTo>
                    <a:pt x="63" y="1173"/>
                  </a:lnTo>
                  <a:lnTo>
                    <a:pt x="388" y="25"/>
                  </a:lnTo>
                  <a:cubicBezTo>
                    <a:pt x="390" y="13"/>
                    <a:pt x="385" y="3"/>
                    <a:pt x="373" y="1"/>
                  </a:cubicBezTo>
                  <a:cubicBezTo>
                    <a:pt x="371" y="0"/>
                    <a:pt x="369" y="0"/>
                    <a:pt x="36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8"/>
            <p:cNvSpPr/>
            <p:nvPr/>
          </p:nvSpPr>
          <p:spPr>
            <a:xfrm>
              <a:off x="3388095" y="3000469"/>
              <a:ext cx="76545" cy="193370"/>
            </a:xfrm>
            <a:custGeom>
              <a:rect b="b" l="l" r="r" t="t"/>
              <a:pathLst>
                <a:path extrusionOk="0" h="1301" w="515">
                  <a:moveTo>
                    <a:pt x="493" y="0"/>
                  </a:moveTo>
                  <a:cubicBezTo>
                    <a:pt x="485" y="0"/>
                    <a:pt x="477" y="4"/>
                    <a:pt x="474" y="13"/>
                  </a:cubicBezTo>
                  <a:lnTo>
                    <a:pt x="22" y="1142"/>
                  </a:lnTo>
                  <a:lnTo>
                    <a:pt x="0" y="1276"/>
                  </a:lnTo>
                  <a:cubicBezTo>
                    <a:pt x="5" y="1288"/>
                    <a:pt x="10" y="1300"/>
                    <a:pt x="24" y="1300"/>
                  </a:cubicBezTo>
                  <a:cubicBezTo>
                    <a:pt x="34" y="1300"/>
                    <a:pt x="46" y="1295"/>
                    <a:pt x="46" y="1283"/>
                  </a:cubicBezTo>
                  <a:lnTo>
                    <a:pt x="65" y="1154"/>
                  </a:lnTo>
                  <a:lnTo>
                    <a:pt x="512" y="27"/>
                  </a:lnTo>
                  <a:cubicBezTo>
                    <a:pt x="514" y="20"/>
                    <a:pt x="512" y="3"/>
                    <a:pt x="500" y="1"/>
                  </a:cubicBezTo>
                  <a:cubicBezTo>
                    <a:pt x="498" y="0"/>
                    <a:pt x="496" y="0"/>
                    <a:pt x="4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8"/>
            <p:cNvSpPr/>
            <p:nvPr/>
          </p:nvSpPr>
          <p:spPr>
            <a:xfrm>
              <a:off x="3466572" y="3260424"/>
              <a:ext cx="195451" cy="183857"/>
            </a:xfrm>
            <a:custGeom>
              <a:rect b="b" l="l" r="r" t="t"/>
              <a:pathLst>
                <a:path extrusionOk="0" h="1237" w="1315">
                  <a:moveTo>
                    <a:pt x="162" y="0"/>
                  </a:moveTo>
                  <a:lnTo>
                    <a:pt x="1" y="1064"/>
                  </a:lnTo>
                  <a:lnTo>
                    <a:pt x="1154" y="1237"/>
                  </a:lnTo>
                  <a:lnTo>
                    <a:pt x="1314" y="173"/>
                  </a:lnTo>
                  <a:lnTo>
                    <a:pt x="16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8"/>
            <p:cNvSpPr/>
            <p:nvPr/>
          </p:nvSpPr>
          <p:spPr>
            <a:xfrm>
              <a:off x="3546981" y="3268153"/>
              <a:ext cx="34037" cy="167954"/>
            </a:xfrm>
            <a:custGeom>
              <a:rect b="b" l="l" r="r" t="t"/>
              <a:pathLst>
                <a:path extrusionOk="0" h="1130" w="229">
                  <a:moveTo>
                    <a:pt x="194" y="1"/>
                  </a:moveTo>
                  <a:cubicBezTo>
                    <a:pt x="176" y="1"/>
                    <a:pt x="166" y="12"/>
                    <a:pt x="163" y="27"/>
                  </a:cubicBezTo>
                  <a:lnTo>
                    <a:pt x="5" y="1094"/>
                  </a:lnTo>
                  <a:cubicBezTo>
                    <a:pt x="0" y="1110"/>
                    <a:pt x="12" y="1127"/>
                    <a:pt x="31" y="1130"/>
                  </a:cubicBezTo>
                  <a:lnTo>
                    <a:pt x="34" y="1130"/>
                  </a:lnTo>
                  <a:cubicBezTo>
                    <a:pt x="48" y="1130"/>
                    <a:pt x="65" y="1118"/>
                    <a:pt x="67" y="1103"/>
                  </a:cubicBezTo>
                  <a:lnTo>
                    <a:pt x="226" y="37"/>
                  </a:lnTo>
                  <a:cubicBezTo>
                    <a:pt x="228" y="20"/>
                    <a:pt x="216" y="3"/>
                    <a:pt x="199" y="1"/>
                  </a:cubicBezTo>
                  <a:cubicBezTo>
                    <a:pt x="198" y="1"/>
                    <a:pt x="196" y="1"/>
                    <a:pt x="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8"/>
            <p:cNvSpPr/>
            <p:nvPr/>
          </p:nvSpPr>
          <p:spPr>
            <a:xfrm>
              <a:off x="3322846" y="3392705"/>
              <a:ext cx="455110" cy="76694"/>
            </a:xfrm>
            <a:custGeom>
              <a:rect b="b" l="l" r="r" t="t"/>
              <a:pathLst>
                <a:path extrusionOk="0" h="516" w="3062">
                  <a:moveTo>
                    <a:pt x="29" y="0"/>
                  </a:moveTo>
                  <a:cubicBezTo>
                    <a:pt x="13" y="0"/>
                    <a:pt x="4" y="11"/>
                    <a:pt x="2" y="28"/>
                  </a:cubicBezTo>
                  <a:cubicBezTo>
                    <a:pt x="0" y="44"/>
                    <a:pt x="12" y="61"/>
                    <a:pt x="29" y="64"/>
                  </a:cubicBezTo>
                  <a:lnTo>
                    <a:pt x="3021" y="515"/>
                  </a:lnTo>
                  <a:lnTo>
                    <a:pt x="3026" y="515"/>
                  </a:lnTo>
                  <a:cubicBezTo>
                    <a:pt x="3040" y="515"/>
                    <a:pt x="3055" y="501"/>
                    <a:pt x="3057" y="486"/>
                  </a:cubicBezTo>
                  <a:cubicBezTo>
                    <a:pt x="3062" y="469"/>
                    <a:pt x="3048" y="450"/>
                    <a:pt x="3031" y="450"/>
                  </a:cubicBezTo>
                  <a:lnTo>
                    <a:pt x="38" y="1"/>
                  </a:lnTo>
                  <a:cubicBezTo>
                    <a:pt x="35" y="0"/>
                    <a:pt x="32" y="0"/>
                    <a:pt x="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8"/>
            <p:cNvSpPr/>
            <p:nvPr/>
          </p:nvSpPr>
          <p:spPr>
            <a:xfrm>
              <a:off x="3560209" y="2887510"/>
              <a:ext cx="136741" cy="106272"/>
            </a:xfrm>
            <a:custGeom>
              <a:rect b="b" l="l" r="r" t="t"/>
              <a:pathLst>
                <a:path extrusionOk="0" h="715" w="920">
                  <a:moveTo>
                    <a:pt x="182" y="1"/>
                  </a:moveTo>
                  <a:cubicBezTo>
                    <a:pt x="119" y="1"/>
                    <a:pt x="67" y="46"/>
                    <a:pt x="60" y="110"/>
                  </a:cubicBezTo>
                  <a:lnTo>
                    <a:pt x="7" y="494"/>
                  </a:lnTo>
                  <a:cubicBezTo>
                    <a:pt x="0" y="564"/>
                    <a:pt x="48" y="626"/>
                    <a:pt x="115" y="636"/>
                  </a:cubicBezTo>
                  <a:lnTo>
                    <a:pt x="720" y="713"/>
                  </a:lnTo>
                  <a:cubicBezTo>
                    <a:pt x="726" y="714"/>
                    <a:pt x="732" y="714"/>
                    <a:pt x="738" y="714"/>
                  </a:cubicBezTo>
                  <a:cubicBezTo>
                    <a:pt x="798" y="714"/>
                    <a:pt x="853" y="668"/>
                    <a:pt x="860" y="605"/>
                  </a:cubicBezTo>
                  <a:lnTo>
                    <a:pt x="910" y="221"/>
                  </a:lnTo>
                  <a:cubicBezTo>
                    <a:pt x="920" y="151"/>
                    <a:pt x="872" y="88"/>
                    <a:pt x="805" y="79"/>
                  </a:cubicBezTo>
                  <a:lnTo>
                    <a:pt x="199" y="2"/>
                  </a:lnTo>
                  <a:cubicBezTo>
                    <a:pt x="193" y="1"/>
                    <a:pt x="187" y="1"/>
                    <a:pt x="1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8"/>
            <p:cNvSpPr/>
            <p:nvPr/>
          </p:nvSpPr>
          <p:spPr>
            <a:xfrm>
              <a:off x="3664696" y="2919614"/>
              <a:ext cx="13080" cy="60047"/>
            </a:xfrm>
            <a:custGeom>
              <a:rect b="b" l="l" r="r" t="t"/>
              <a:pathLst>
                <a:path extrusionOk="0" h="404" w="88">
                  <a:moveTo>
                    <a:pt x="64" y="1"/>
                  </a:moveTo>
                  <a:cubicBezTo>
                    <a:pt x="55" y="1"/>
                    <a:pt x="49" y="9"/>
                    <a:pt x="49" y="19"/>
                  </a:cubicBezTo>
                  <a:lnTo>
                    <a:pt x="1" y="379"/>
                  </a:lnTo>
                  <a:cubicBezTo>
                    <a:pt x="1" y="391"/>
                    <a:pt x="8" y="401"/>
                    <a:pt x="20" y="403"/>
                  </a:cubicBezTo>
                  <a:cubicBezTo>
                    <a:pt x="32" y="403"/>
                    <a:pt x="41" y="398"/>
                    <a:pt x="41" y="386"/>
                  </a:cubicBezTo>
                  <a:lnTo>
                    <a:pt x="87" y="21"/>
                  </a:lnTo>
                  <a:cubicBezTo>
                    <a:pt x="87" y="9"/>
                    <a:pt x="82" y="2"/>
                    <a:pt x="70" y="2"/>
                  </a:cubicBezTo>
                  <a:cubicBezTo>
                    <a:pt x="68" y="1"/>
                    <a:pt x="66" y="1"/>
                    <a:pt x="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8"/>
            <p:cNvSpPr/>
            <p:nvPr/>
          </p:nvSpPr>
          <p:spPr>
            <a:xfrm>
              <a:off x="3644037" y="2916939"/>
              <a:ext cx="13674" cy="60196"/>
            </a:xfrm>
            <a:custGeom>
              <a:rect b="b" l="l" r="r" t="t"/>
              <a:pathLst>
                <a:path extrusionOk="0" h="405" w="92">
                  <a:moveTo>
                    <a:pt x="72" y="1"/>
                  </a:moveTo>
                  <a:cubicBezTo>
                    <a:pt x="60" y="1"/>
                    <a:pt x="51" y="8"/>
                    <a:pt x="48" y="20"/>
                  </a:cubicBezTo>
                  <a:lnTo>
                    <a:pt x="0" y="380"/>
                  </a:lnTo>
                  <a:cubicBezTo>
                    <a:pt x="0" y="392"/>
                    <a:pt x="5" y="402"/>
                    <a:pt x="17" y="404"/>
                  </a:cubicBezTo>
                  <a:cubicBezTo>
                    <a:pt x="18" y="405"/>
                    <a:pt x="20" y="405"/>
                    <a:pt x="21" y="405"/>
                  </a:cubicBezTo>
                  <a:cubicBezTo>
                    <a:pt x="31" y="405"/>
                    <a:pt x="39" y="396"/>
                    <a:pt x="41" y="385"/>
                  </a:cubicBezTo>
                  <a:lnTo>
                    <a:pt x="89" y="23"/>
                  </a:lnTo>
                  <a:cubicBezTo>
                    <a:pt x="92" y="11"/>
                    <a:pt x="84"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8"/>
            <p:cNvSpPr/>
            <p:nvPr/>
          </p:nvSpPr>
          <p:spPr>
            <a:xfrm>
              <a:off x="3622931" y="2913372"/>
              <a:ext cx="13377" cy="60493"/>
            </a:xfrm>
            <a:custGeom>
              <a:rect b="b" l="l" r="r" t="t"/>
              <a:pathLst>
                <a:path extrusionOk="0" h="407" w="90">
                  <a:moveTo>
                    <a:pt x="69" y="1"/>
                  </a:moveTo>
                  <a:cubicBezTo>
                    <a:pt x="59" y="1"/>
                    <a:pt x="51" y="9"/>
                    <a:pt x="49" y="20"/>
                  </a:cubicBezTo>
                  <a:lnTo>
                    <a:pt x="1" y="383"/>
                  </a:lnTo>
                  <a:cubicBezTo>
                    <a:pt x="1" y="395"/>
                    <a:pt x="5" y="404"/>
                    <a:pt x="17" y="407"/>
                  </a:cubicBezTo>
                  <a:cubicBezTo>
                    <a:pt x="29" y="407"/>
                    <a:pt x="39" y="400"/>
                    <a:pt x="41" y="390"/>
                  </a:cubicBezTo>
                  <a:lnTo>
                    <a:pt x="90" y="25"/>
                  </a:lnTo>
                  <a:cubicBezTo>
                    <a:pt x="90" y="13"/>
                    <a:pt x="85" y="3"/>
                    <a:pt x="73" y="1"/>
                  </a:cubicBezTo>
                  <a:cubicBezTo>
                    <a:pt x="71" y="1"/>
                    <a:pt x="7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8"/>
            <p:cNvSpPr/>
            <p:nvPr/>
          </p:nvSpPr>
          <p:spPr>
            <a:xfrm>
              <a:off x="3601528" y="2911291"/>
              <a:ext cx="13080" cy="60047"/>
            </a:xfrm>
            <a:custGeom>
              <a:rect b="b" l="l" r="r" t="t"/>
              <a:pathLst>
                <a:path extrusionOk="0" h="404" w="88">
                  <a:moveTo>
                    <a:pt x="66" y="0"/>
                  </a:moveTo>
                  <a:cubicBezTo>
                    <a:pt x="56" y="0"/>
                    <a:pt x="48" y="7"/>
                    <a:pt x="46" y="17"/>
                  </a:cubicBezTo>
                  <a:lnTo>
                    <a:pt x="1" y="380"/>
                  </a:lnTo>
                  <a:cubicBezTo>
                    <a:pt x="1" y="392"/>
                    <a:pt x="5" y="399"/>
                    <a:pt x="17" y="404"/>
                  </a:cubicBezTo>
                  <a:cubicBezTo>
                    <a:pt x="29" y="404"/>
                    <a:pt x="39" y="397"/>
                    <a:pt x="39" y="385"/>
                  </a:cubicBezTo>
                  <a:lnTo>
                    <a:pt x="87" y="22"/>
                  </a:lnTo>
                  <a:cubicBezTo>
                    <a:pt x="87" y="10"/>
                    <a:pt x="82" y="0"/>
                    <a:pt x="70" y="0"/>
                  </a:cubicBezTo>
                  <a:cubicBezTo>
                    <a:pt x="69" y="0"/>
                    <a:pt x="67"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8"/>
            <p:cNvSpPr/>
            <p:nvPr/>
          </p:nvSpPr>
          <p:spPr>
            <a:xfrm>
              <a:off x="3580125" y="2908318"/>
              <a:ext cx="14120" cy="60344"/>
            </a:xfrm>
            <a:custGeom>
              <a:rect b="b" l="l" r="r" t="t"/>
              <a:pathLst>
                <a:path extrusionOk="0" h="406" w="95">
                  <a:moveTo>
                    <a:pt x="71" y="1"/>
                  </a:moveTo>
                  <a:cubicBezTo>
                    <a:pt x="61" y="1"/>
                    <a:pt x="53" y="10"/>
                    <a:pt x="53" y="20"/>
                  </a:cubicBezTo>
                  <a:lnTo>
                    <a:pt x="3" y="381"/>
                  </a:lnTo>
                  <a:cubicBezTo>
                    <a:pt x="0" y="393"/>
                    <a:pt x="10" y="402"/>
                    <a:pt x="22" y="405"/>
                  </a:cubicBezTo>
                  <a:cubicBezTo>
                    <a:pt x="23" y="405"/>
                    <a:pt x="25" y="405"/>
                    <a:pt x="26" y="405"/>
                  </a:cubicBezTo>
                  <a:cubicBezTo>
                    <a:pt x="36" y="405"/>
                    <a:pt x="42" y="396"/>
                    <a:pt x="46" y="386"/>
                  </a:cubicBezTo>
                  <a:lnTo>
                    <a:pt x="94" y="23"/>
                  </a:lnTo>
                  <a:cubicBezTo>
                    <a:pt x="94" y="11"/>
                    <a:pt x="87" y="1"/>
                    <a:pt x="75" y="1"/>
                  </a:cubicBezTo>
                  <a:cubicBezTo>
                    <a:pt x="74" y="1"/>
                    <a:pt x="72" y="1"/>
                    <a:pt x="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8"/>
            <p:cNvSpPr/>
            <p:nvPr/>
          </p:nvSpPr>
          <p:spPr>
            <a:xfrm>
              <a:off x="3554115" y="2877700"/>
              <a:ext cx="156509" cy="42657"/>
            </a:xfrm>
            <a:custGeom>
              <a:rect b="b" l="l" r="r" t="t"/>
              <a:pathLst>
                <a:path extrusionOk="0" h="287" w="1053">
                  <a:moveTo>
                    <a:pt x="65" y="1"/>
                  </a:moveTo>
                  <a:cubicBezTo>
                    <a:pt x="41" y="1"/>
                    <a:pt x="19" y="19"/>
                    <a:pt x="12" y="44"/>
                  </a:cubicBezTo>
                  <a:lnTo>
                    <a:pt x="5" y="106"/>
                  </a:lnTo>
                  <a:cubicBezTo>
                    <a:pt x="0" y="133"/>
                    <a:pt x="19" y="157"/>
                    <a:pt x="46" y="164"/>
                  </a:cubicBezTo>
                  <a:lnTo>
                    <a:pt x="982" y="287"/>
                  </a:lnTo>
                  <a:cubicBezTo>
                    <a:pt x="984" y="287"/>
                    <a:pt x="986" y="287"/>
                    <a:pt x="987" y="287"/>
                  </a:cubicBezTo>
                  <a:cubicBezTo>
                    <a:pt x="1012" y="287"/>
                    <a:pt x="1033" y="270"/>
                    <a:pt x="1040" y="246"/>
                  </a:cubicBezTo>
                  <a:lnTo>
                    <a:pt x="1050" y="181"/>
                  </a:lnTo>
                  <a:cubicBezTo>
                    <a:pt x="1052" y="154"/>
                    <a:pt x="1033" y="130"/>
                    <a:pt x="1006" y="126"/>
                  </a:cubicBezTo>
                  <a:lnTo>
                    <a:pt x="70" y="1"/>
                  </a:lnTo>
                  <a:cubicBezTo>
                    <a:pt x="68" y="1"/>
                    <a:pt x="67" y="1"/>
                    <a:pt x="65" y="1"/>
                  </a:cubicBezTo>
                  <a:close/>
                </a:path>
              </a:pathLst>
            </a:custGeom>
            <a:solidFill>
              <a:srgbClr val="E6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8"/>
            <p:cNvSpPr/>
            <p:nvPr/>
          </p:nvSpPr>
          <p:spPr>
            <a:xfrm>
              <a:off x="3660386" y="2807844"/>
              <a:ext cx="22295" cy="94678"/>
            </a:xfrm>
            <a:custGeom>
              <a:rect b="b" l="l" r="r" t="t"/>
              <a:pathLst>
                <a:path extrusionOk="0" h="637" w="150">
                  <a:moveTo>
                    <a:pt x="15" y="0"/>
                  </a:moveTo>
                  <a:cubicBezTo>
                    <a:pt x="6" y="2"/>
                    <a:pt x="1" y="12"/>
                    <a:pt x="1" y="22"/>
                  </a:cubicBezTo>
                  <a:lnTo>
                    <a:pt x="111" y="620"/>
                  </a:lnTo>
                  <a:cubicBezTo>
                    <a:pt x="111" y="627"/>
                    <a:pt x="118" y="634"/>
                    <a:pt x="126" y="636"/>
                  </a:cubicBezTo>
                  <a:lnTo>
                    <a:pt x="133" y="636"/>
                  </a:lnTo>
                  <a:cubicBezTo>
                    <a:pt x="143" y="634"/>
                    <a:pt x="150" y="624"/>
                    <a:pt x="147" y="615"/>
                  </a:cubicBezTo>
                  <a:lnTo>
                    <a:pt x="37" y="14"/>
                  </a:lnTo>
                  <a:cubicBezTo>
                    <a:pt x="34" y="7"/>
                    <a:pt x="25" y="0"/>
                    <a:pt x="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8"/>
            <p:cNvSpPr/>
            <p:nvPr/>
          </p:nvSpPr>
          <p:spPr>
            <a:xfrm>
              <a:off x="3586962" y="2803682"/>
              <a:ext cx="45035" cy="86950"/>
            </a:xfrm>
            <a:custGeom>
              <a:rect b="b" l="l" r="r" t="t"/>
              <a:pathLst>
                <a:path extrusionOk="0" h="585" w="303">
                  <a:moveTo>
                    <a:pt x="284" y="1"/>
                  </a:moveTo>
                  <a:cubicBezTo>
                    <a:pt x="276" y="1"/>
                    <a:pt x="269" y="4"/>
                    <a:pt x="267" y="11"/>
                  </a:cubicBezTo>
                  <a:lnTo>
                    <a:pt x="3" y="559"/>
                  </a:lnTo>
                  <a:cubicBezTo>
                    <a:pt x="0" y="568"/>
                    <a:pt x="3" y="578"/>
                    <a:pt x="12" y="583"/>
                  </a:cubicBezTo>
                  <a:lnTo>
                    <a:pt x="17" y="583"/>
                  </a:lnTo>
                  <a:cubicBezTo>
                    <a:pt x="19" y="584"/>
                    <a:pt x="21" y="584"/>
                    <a:pt x="24" y="584"/>
                  </a:cubicBezTo>
                  <a:cubicBezTo>
                    <a:pt x="30" y="584"/>
                    <a:pt x="36" y="579"/>
                    <a:pt x="36" y="576"/>
                  </a:cubicBezTo>
                  <a:lnTo>
                    <a:pt x="300" y="26"/>
                  </a:lnTo>
                  <a:cubicBezTo>
                    <a:pt x="303" y="16"/>
                    <a:pt x="300" y="4"/>
                    <a:pt x="291" y="2"/>
                  </a:cubicBezTo>
                  <a:cubicBezTo>
                    <a:pt x="288" y="1"/>
                    <a:pt x="286" y="1"/>
                    <a:pt x="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8"/>
            <p:cNvSpPr/>
            <p:nvPr/>
          </p:nvSpPr>
          <p:spPr>
            <a:xfrm>
              <a:off x="3554115" y="2877700"/>
              <a:ext cx="156509" cy="42657"/>
            </a:xfrm>
            <a:custGeom>
              <a:rect b="b" l="l" r="r" t="t"/>
              <a:pathLst>
                <a:path extrusionOk="0" h="287" w="1053">
                  <a:moveTo>
                    <a:pt x="65" y="1"/>
                  </a:moveTo>
                  <a:cubicBezTo>
                    <a:pt x="41" y="1"/>
                    <a:pt x="19" y="19"/>
                    <a:pt x="12" y="44"/>
                  </a:cubicBezTo>
                  <a:lnTo>
                    <a:pt x="5" y="106"/>
                  </a:lnTo>
                  <a:cubicBezTo>
                    <a:pt x="0" y="133"/>
                    <a:pt x="19" y="157"/>
                    <a:pt x="46" y="164"/>
                  </a:cubicBezTo>
                  <a:lnTo>
                    <a:pt x="982" y="287"/>
                  </a:lnTo>
                  <a:cubicBezTo>
                    <a:pt x="984" y="287"/>
                    <a:pt x="986" y="287"/>
                    <a:pt x="987" y="287"/>
                  </a:cubicBezTo>
                  <a:cubicBezTo>
                    <a:pt x="1012" y="287"/>
                    <a:pt x="1033" y="270"/>
                    <a:pt x="1040" y="246"/>
                  </a:cubicBezTo>
                  <a:lnTo>
                    <a:pt x="1050" y="181"/>
                  </a:lnTo>
                  <a:cubicBezTo>
                    <a:pt x="1052" y="154"/>
                    <a:pt x="1033" y="130"/>
                    <a:pt x="1006" y="126"/>
                  </a:cubicBezTo>
                  <a:lnTo>
                    <a:pt x="70" y="1"/>
                  </a:lnTo>
                  <a:cubicBezTo>
                    <a:pt x="68" y="1"/>
                    <a:pt x="67"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8"/>
            <p:cNvSpPr/>
            <p:nvPr/>
          </p:nvSpPr>
          <p:spPr>
            <a:xfrm>
              <a:off x="3289256" y="3501949"/>
              <a:ext cx="488404" cy="75208"/>
            </a:xfrm>
            <a:custGeom>
              <a:rect b="b" l="l" r="r" t="t"/>
              <a:pathLst>
                <a:path extrusionOk="0" h="506" w="3286">
                  <a:moveTo>
                    <a:pt x="10" y="1"/>
                  </a:moveTo>
                  <a:lnTo>
                    <a:pt x="0" y="71"/>
                  </a:lnTo>
                  <a:lnTo>
                    <a:pt x="3276" y="505"/>
                  </a:lnTo>
                  <a:lnTo>
                    <a:pt x="3286" y="436"/>
                  </a:ln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8"/>
            <p:cNvSpPr/>
            <p:nvPr/>
          </p:nvSpPr>
          <p:spPr>
            <a:xfrm>
              <a:off x="3281081" y="3569130"/>
              <a:ext cx="488404" cy="75059"/>
            </a:xfrm>
            <a:custGeom>
              <a:rect b="b" l="l" r="r" t="t"/>
              <a:pathLst>
                <a:path extrusionOk="0" h="505" w="3286">
                  <a:moveTo>
                    <a:pt x="10" y="0"/>
                  </a:moveTo>
                  <a:lnTo>
                    <a:pt x="0" y="70"/>
                  </a:lnTo>
                  <a:lnTo>
                    <a:pt x="3278" y="505"/>
                  </a:lnTo>
                  <a:lnTo>
                    <a:pt x="3285" y="435"/>
                  </a:lnTo>
                  <a:lnTo>
                    <a:pt x="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8"/>
            <p:cNvSpPr/>
            <p:nvPr/>
          </p:nvSpPr>
          <p:spPr>
            <a:xfrm>
              <a:off x="3431941" y="3555604"/>
              <a:ext cx="342150" cy="55142"/>
            </a:xfrm>
            <a:custGeom>
              <a:rect b="b" l="l" r="r" t="t"/>
              <a:pathLst>
                <a:path extrusionOk="0" h="371" w="2302">
                  <a:moveTo>
                    <a:pt x="10" y="0"/>
                  </a:moveTo>
                  <a:lnTo>
                    <a:pt x="1" y="65"/>
                  </a:lnTo>
                  <a:lnTo>
                    <a:pt x="2292" y="370"/>
                  </a:lnTo>
                  <a:lnTo>
                    <a:pt x="2301" y="305"/>
                  </a:lnTo>
                  <a:lnTo>
                    <a:pt x="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8"/>
            <p:cNvSpPr/>
            <p:nvPr/>
          </p:nvSpPr>
          <p:spPr>
            <a:xfrm>
              <a:off x="3422726" y="3622339"/>
              <a:ext cx="342150" cy="55142"/>
            </a:xfrm>
            <a:custGeom>
              <a:rect b="b" l="l" r="r" t="t"/>
              <a:pathLst>
                <a:path extrusionOk="0" h="371" w="2302">
                  <a:moveTo>
                    <a:pt x="10" y="0"/>
                  </a:moveTo>
                  <a:lnTo>
                    <a:pt x="0" y="68"/>
                  </a:lnTo>
                  <a:lnTo>
                    <a:pt x="2294" y="370"/>
                  </a:lnTo>
                  <a:lnTo>
                    <a:pt x="2301" y="305"/>
                  </a:lnTo>
                  <a:lnTo>
                    <a:pt x="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8"/>
            <p:cNvSpPr/>
            <p:nvPr/>
          </p:nvSpPr>
          <p:spPr>
            <a:xfrm>
              <a:off x="3418118" y="3655484"/>
              <a:ext cx="342447" cy="55142"/>
            </a:xfrm>
            <a:custGeom>
              <a:rect b="b" l="l" r="r" t="t"/>
              <a:pathLst>
                <a:path extrusionOk="0" h="371" w="2304">
                  <a:moveTo>
                    <a:pt x="10" y="1"/>
                  </a:moveTo>
                  <a:lnTo>
                    <a:pt x="0" y="68"/>
                  </a:lnTo>
                  <a:lnTo>
                    <a:pt x="2294" y="370"/>
                  </a:lnTo>
                  <a:lnTo>
                    <a:pt x="2303" y="303"/>
                  </a:ln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8"/>
            <p:cNvSpPr/>
            <p:nvPr/>
          </p:nvSpPr>
          <p:spPr>
            <a:xfrm>
              <a:off x="3132143" y="2734272"/>
              <a:ext cx="864293" cy="1374694"/>
            </a:xfrm>
            <a:custGeom>
              <a:rect b="b" l="l" r="r" t="t"/>
              <a:pathLst>
                <a:path extrusionOk="0" h="9249" w="5815">
                  <a:moveTo>
                    <a:pt x="5713" y="0"/>
                  </a:moveTo>
                  <a:lnTo>
                    <a:pt x="0" y="8610"/>
                  </a:lnTo>
                  <a:cubicBezTo>
                    <a:pt x="72" y="8711"/>
                    <a:pt x="187" y="8783"/>
                    <a:pt x="322" y="8799"/>
                  </a:cubicBezTo>
                  <a:lnTo>
                    <a:pt x="4347" y="9246"/>
                  </a:lnTo>
                  <a:cubicBezTo>
                    <a:pt x="4363" y="9248"/>
                    <a:pt x="4380" y="9249"/>
                    <a:pt x="4396" y="9249"/>
                  </a:cubicBezTo>
                  <a:cubicBezTo>
                    <a:pt x="4628" y="9249"/>
                    <a:pt x="4829" y="9076"/>
                    <a:pt x="4853" y="8840"/>
                  </a:cubicBezTo>
                  <a:lnTo>
                    <a:pt x="5802" y="325"/>
                  </a:lnTo>
                  <a:cubicBezTo>
                    <a:pt x="5814" y="204"/>
                    <a:pt x="5783" y="89"/>
                    <a:pt x="5713"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8"/>
            <p:cNvSpPr/>
            <p:nvPr/>
          </p:nvSpPr>
          <p:spPr>
            <a:xfrm>
              <a:off x="3774980" y="3225050"/>
              <a:ext cx="342893" cy="215070"/>
            </a:xfrm>
            <a:custGeom>
              <a:rect b="b" l="l" r="r" t="t"/>
              <a:pathLst>
                <a:path extrusionOk="0" h="1447" w="2307">
                  <a:moveTo>
                    <a:pt x="1639" y="0"/>
                  </a:moveTo>
                  <a:cubicBezTo>
                    <a:pt x="1592" y="0"/>
                    <a:pt x="1545" y="6"/>
                    <a:pt x="1497" y="17"/>
                  </a:cubicBezTo>
                  <a:lnTo>
                    <a:pt x="519" y="262"/>
                  </a:lnTo>
                  <a:cubicBezTo>
                    <a:pt x="200" y="341"/>
                    <a:pt x="1" y="668"/>
                    <a:pt x="82" y="990"/>
                  </a:cubicBezTo>
                  <a:cubicBezTo>
                    <a:pt x="152" y="1263"/>
                    <a:pt x="398" y="1447"/>
                    <a:pt x="668" y="1447"/>
                  </a:cubicBezTo>
                  <a:cubicBezTo>
                    <a:pt x="716" y="1447"/>
                    <a:pt x="764" y="1441"/>
                    <a:pt x="812" y="1429"/>
                  </a:cubicBezTo>
                  <a:lnTo>
                    <a:pt x="1787" y="1184"/>
                  </a:lnTo>
                  <a:cubicBezTo>
                    <a:pt x="2109" y="1107"/>
                    <a:pt x="2306" y="781"/>
                    <a:pt x="2224" y="459"/>
                  </a:cubicBezTo>
                  <a:cubicBezTo>
                    <a:pt x="2159" y="183"/>
                    <a:pt x="1912" y="0"/>
                    <a:pt x="1639" y="0"/>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8"/>
            <p:cNvSpPr/>
            <p:nvPr/>
          </p:nvSpPr>
          <p:spPr>
            <a:xfrm>
              <a:off x="3777804" y="3440862"/>
              <a:ext cx="302168" cy="174196"/>
            </a:xfrm>
            <a:custGeom>
              <a:rect b="b" l="l" r="r" t="t"/>
              <a:pathLst>
                <a:path extrusionOk="0" h="1172" w="2033">
                  <a:moveTo>
                    <a:pt x="564" y="1"/>
                  </a:moveTo>
                  <a:cubicBezTo>
                    <a:pt x="292" y="1"/>
                    <a:pt x="59" y="208"/>
                    <a:pt x="30" y="486"/>
                  </a:cubicBezTo>
                  <a:cubicBezTo>
                    <a:pt x="1" y="784"/>
                    <a:pt x="217" y="1048"/>
                    <a:pt x="512" y="1077"/>
                  </a:cubicBezTo>
                  <a:lnTo>
                    <a:pt x="1411" y="1168"/>
                  </a:lnTo>
                  <a:cubicBezTo>
                    <a:pt x="1429" y="1170"/>
                    <a:pt x="1447" y="1171"/>
                    <a:pt x="1464" y="1171"/>
                  </a:cubicBezTo>
                  <a:cubicBezTo>
                    <a:pt x="1740" y="1171"/>
                    <a:pt x="1974" y="965"/>
                    <a:pt x="2001" y="686"/>
                  </a:cubicBezTo>
                  <a:cubicBezTo>
                    <a:pt x="2033" y="388"/>
                    <a:pt x="1816" y="121"/>
                    <a:pt x="1519" y="93"/>
                  </a:cubicBezTo>
                  <a:lnTo>
                    <a:pt x="621" y="4"/>
                  </a:lnTo>
                  <a:cubicBezTo>
                    <a:pt x="601" y="2"/>
                    <a:pt x="583" y="1"/>
                    <a:pt x="564" y="1"/>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8"/>
            <p:cNvSpPr/>
            <p:nvPr/>
          </p:nvSpPr>
          <p:spPr>
            <a:xfrm>
              <a:off x="3745700" y="3630514"/>
              <a:ext cx="254309" cy="164387"/>
            </a:xfrm>
            <a:custGeom>
              <a:rect b="b" l="l" r="r" t="t"/>
              <a:pathLst>
                <a:path extrusionOk="0" h="1106" w="1711">
                  <a:moveTo>
                    <a:pt x="557" y="1"/>
                  </a:moveTo>
                  <a:cubicBezTo>
                    <a:pt x="287" y="1"/>
                    <a:pt x="54" y="204"/>
                    <a:pt x="27" y="478"/>
                  </a:cubicBezTo>
                  <a:cubicBezTo>
                    <a:pt x="1" y="769"/>
                    <a:pt x="210" y="1028"/>
                    <a:pt x="500" y="1057"/>
                  </a:cubicBezTo>
                  <a:lnTo>
                    <a:pt x="1101" y="1103"/>
                  </a:lnTo>
                  <a:cubicBezTo>
                    <a:pt x="1117" y="1104"/>
                    <a:pt x="1134" y="1105"/>
                    <a:pt x="1151" y="1105"/>
                  </a:cubicBezTo>
                  <a:cubicBezTo>
                    <a:pt x="1422" y="1105"/>
                    <a:pt x="1652" y="904"/>
                    <a:pt x="1682" y="627"/>
                  </a:cubicBezTo>
                  <a:cubicBezTo>
                    <a:pt x="1711" y="337"/>
                    <a:pt x="1502" y="77"/>
                    <a:pt x="1206" y="46"/>
                  </a:cubicBezTo>
                  <a:lnTo>
                    <a:pt x="606" y="3"/>
                  </a:lnTo>
                  <a:cubicBezTo>
                    <a:pt x="590" y="1"/>
                    <a:pt x="573" y="1"/>
                    <a:pt x="557" y="1"/>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8"/>
            <p:cNvSpPr/>
            <p:nvPr/>
          </p:nvSpPr>
          <p:spPr>
            <a:xfrm>
              <a:off x="3699327" y="3842461"/>
              <a:ext cx="259362" cy="168251"/>
            </a:xfrm>
            <a:custGeom>
              <a:rect b="b" l="l" r="r" t="t"/>
              <a:pathLst>
                <a:path extrusionOk="0" h="1132" w="1745">
                  <a:moveTo>
                    <a:pt x="544" y="0"/>
                  </a:moveTo>
                  <a:cubicBezTo>
                    <a:pt x="280" y="0"/>
                    <a:pt x="54" y="202"/>
                    <a:pt x="27" y="469"/>
                  </a:cubicBezTo>
                  <a:cubicBezTo>
                    <a:pt x="1" y="757"/>
                    <a:pt x="207" y="1012"/>
                    <a:pt x="495" y="1041"/>
                  </a:cubicBezTo>
                  <a:lnTo>
                    <a:pt x="1144" y="1130"/>
                  </a:lnTo>
                  <a:cubicBezTo>
                    <a:pt x="1160" y="1131"/>
                    <a:pt x="1177" y="1132"/>
                    <a:pt x="1193" y="1132"/>
                  </a:cubicBezTo>
                  <a:cubicBezTo>
                    <a:pt x="1461" y="1132"/>
                    <a:pt x="1688" y="933"/>
                    <a:pt x="1718" y="661"/>
                  </a:cubicBezTo>
                  <a:cubicBezTo>
                    <a:pt x="1744" y="376"/>
                    <a:pt x="1538" y="119"/>
                    <a:pt x="1249" y="90"/>
                  </a:cubicBezTo>
                  <a:lnTo>
                    <a:pt x="601" y="3"/>
                  </a:lnTo>
                  <a:cubicBezTo>
                    <a:pt x="582" y="1"/>
                    <a:pt x="563" y="0"/>
                    <a:pt x="544" y="0"/>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8"/>
            <p:cNvSpPr/>
            <p:nvPr/>
          </p:nvSpPr>
          <p:spPr>
            <a:xfrm>
              <a:off x="2775292" y="3485897"/>
              <a:ext cx="624699" cy="1082782"/>
            </a:xfrm>
            <a:custGeom>
              <a:rect b="b" l="l" r="r" t="t"/>
              <a:pathLst>
                <a:path extrusionOk="0" h="7285" w="4203">
                  <a:moveTo>
                    <a:pt x="2298" y="0"/>
                  </a:moveTo>
                  <a:cubicBezTo>
                    <a:pt x="2249" y="0"/>
                    <a:pt x="2216" y="8"/>
                    <a:pt x="2202" y="25"/>
                  </a:cubicBezTo>
                  <a:cubicBezTo>
                    <a:pt x="2080" y="188"/>
                    <a:pt x="1018" y="1343"/>
                    <a:pt x="917" y="1900"/>
                  </a:cubicBezTo>
                  <a:cubicBezTo>
                    <a:pt x="634" y="3495"/>
                    <a:pt x="0" y="7285"/>
                    <a:pt x="0" y="7285"/>
                  </a:cubicBezTo>
                  <a:cubicBezTo>
                    <a:pt x="0" y="7285"/>
                    <a:pt x="2466" y="7020"/>
                    <a:pt x="2896" y="4900"/>
                  </a:cubicBezTo>
                  <a:cubicBezTo>
                    <a:pt x="3204" y="3387"/>
                    <a:pt x="2202" y="2436"/>
                    <a:pt x="2202" y="2436"/>
                  </a:cubicBezTo>
                  <a:lnTo>
                    <a:pt x="2692" y="1353"/>
                  </a:lnTo>
                  <a:cubicBezTo>
                    <a:pt x="2895" y="1430"/>
                    <a:pt x="3071" y="1462"/>
                    <a:pt x="3224" y="1462"/>
                  </a:cubicBezTo>
                  <a:cubicBezTo>
                    <a:pt x="4042" y="1462"/>
                    <a:pt x="4203" y="536"/>
                    <a:pt x="4203" y="536"/>
                  </a:cubicBezTo>
                  <a:cubicBezTo>
                    <a:pt x="4203" y="536"/>
                    <a:pt x="2707" y="0"/>
                    <a:pt x="2298" y="0"/>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8"/>
            <p:cNvSpPr/>
            <p:nvPr/>
          </p:nvSpPr>
          <p:spPr>
            <a:xfrm>
              <a:off x="2609569" y="4431484"/>
              <a:ext cx="774371" cy="711946"/>
            </a:xfrm>
            <a:custGeom>
              <a:rect b="b" l="l" r="r" t="t"/>
              <a:pathLst>
                <a:path extrusionOk="0" h="4790" w="5210">
                  <a:moveTo>
                    <a:pt x="1043" y="0"/>
                  </a:moveTo>
                  <a:lnTo>
                    <a:pt x="1" y="4789"/>
                  </a:lnTo>
                  <a:lnTo>
                    <a:pt x="4362" y="4789"/>
                  </a:lnTo>
                  <a:lnTo>
                    <a:pt x="5210" y="906"/>
                  </a:lnTo>
                  <a:lnTo>
                    <a:pt x="10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8"/>
            <p:cNvSpPr/>
            <p:nvPr/>
          </p:nvSpPr>
          <p:spPr>
            <a:xfrm>
              <a:off x="2609569" y="4431484"/>
              <a:ext cx="486769" cy="711946"/>
            </a:xfrm>
            <a:custGeom>
              <a:rect b="b" l="l" r="r" t="t"/>
              <a:pathLst>
                <a:path extrusionOk="0" h="4790" w="3275">
                  <a:moveTo>
                    <a:pt x="1043" y="0"/>
                  </a:moveTo>
                  <a:lnTo>
                    <a:pt x="1" y="4789"/>
                  </a:lnTo>
                  <a:lnTo>
                    <a:pt x="2337" y="4789"/>
                  </a:lnTo>
                  <a:lnTo>
                    <a:pt x="3274" y="486"/>
                  </a:lnTo>
                  <a:lnTo>
                    <a:pt x="1043" y="0"/>
                  </a:ln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grpSp>
        <p:nvGrpSpPr>
          <p:cNvPr id="20" name="Google Shape;20;p53"/>
          <p:cNvGrpSpPr/>
          <p:nvPr/>
        </p:nvGrpSpPr>
        <p:grpSpPr>
          <a:xfrm>
            <a:off x="-830875" y="230325"/>
            <a:ext cx="11504000" cy="4191150"/>
            <a:chOff x="-830875" y="230325"/>
            <a:chExt cx="11504000" cy="4191150"/>
          </a:xfrm>
        </p:grpSpPr>
        <p:sp>
          <p:nvSpPr>
            <p:cNvPr id="21" name="Google Shape;21;p53"/>
            <p:cNvSpPr/>
            <p:nvPr/>
          </p:nvSpPr>
          <p:spPr>
            <a:xfrm>
              <a:off x="8558425" y="2306775"/>
              <a:ext cx="2114700" cy="2114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3"/>
            <p:cNvSpPr/>
            <p:nvPr/>
          </p:nvSpPr>
          <p:spPr>
            <a:xfrm>
              <a:off x="-830875" y="230325"/>
              <a:ext cx="1407600" cy="14076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3" name="Shape 23"/>
        <p:cNvGrpSpPr/>
        <p:nvPr/>
      </p:nvGrpSpPr>
      <p:grpSpPr>
        <a:xfrm>
          <a:off x="0" y="0"/>
          <a:ext cx="0" cy="0"/>
          <a:chOff x="0" y="0"/>
          <a:chExt cx="0" cy="0"/>
        </a:xfrm>
      </p:grpSpPr>
      <p:sp>
        <p:nvSpPr>
          <p:cNvPr id="24" name="Google Shape;24;g34f804713e0_3_352"/>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 name="Google Shape;25;g34f804713e0_3_352"/>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normAutofit/>
          </a:bodyPr>
          <a:lstStyle>
            <a:lvl1pPr indent="-336550" lvl="0" marL="457200" algn="l">
              <a:lnSpc>
                <a:spcPct val="120000"/>
              </a:lnSpc>
              <a:spcBef>
                <a:spcPts val="800"/>
              </a:spcBef>
              <a:spcAft>
                <a:spcPts val="0"/>
              </a:spcAft>
              <a:buClr>
                <a:schemeClr val="lt1"/>
              </a:buClr>
              <a:buSzPts val="1700"/>
              <a:buChar char="●"/>
              <a:defRPr/>
            </a:lvl1pPr>
            <a:lvl2pPr indent="-336550" lvl="1" marL="914400" algn="l">
              <a:lnSpc>
                <a:spcPct val="120000"/>
              </a:lnSpc>
              <a:spcBef>
                <a:spcPts val="400"/>
              </a:spcBef>
              <a:spcAft>
                <a:spcPts val="0"/>
              </a:spcAft>
              <a:buClr>
                <a:schemeClr val="lt1"/>
              </a:buClr>
              <a:buSzPts val="1700"/>
              <a:buChar char="○"/>
              <a:defRPr/>
            </a:lvl2pPr>
            <a:lvl3pPr indent="-336550" lvl="2" marL="1371600" algn="l">
              <a:lnSpc>
                <a:spcPct val="120000"/>
              </a:lnSpc>
              <a:spcBef>
                <a:spcPts val="400"/>
              </a:spcBef>
              <a:spcAft>
                <a:spcPts val="0"/>
              </a:spcAft>
              <a:buClr>
                <a:schemeClr val="lt1"/>
              </a:buClr>
              <a:buSzPts val="1700"/>
              <a:buChar char="■"/>
              <a:defRPr/>
            </a:lvl3pPr>
            <a:lvl4pPr indent="-336550" lvl="3" marL="1828800" algn="l">
              <a:lnSpc>
                <a:spcPct val="120000"/>
              </a:lnSpc>
              <a:spcBef>
                <a:spcPts val="400"/>
              </a:spcBef>
              <a:spcAft>
                <a:spcPts val="0"/>
              </a:spcAft>
              <a:buClr>
                <a:schemeClr val="lt1"/>
              </a:buClr>
              <a:buSzPts val="1700"/>
              <a:buChar char="●"/>
              <a:defRPr/>
            </a:lvl4pPr>
            <a:lvl5pPr indent="-336550" lvl="4" marL="2286000" algn="l">
              <a:lnSpc>
                <a:spcPct val="120000"/>
              </a:lnSpc>
              <a:spcBef>
                <a:spcPts val="400"/>
              </a:spcBef>
              <a:spcAft>
                <a:spcPts val="0"/>
              </a:spcAft>
              <a:buClr>
                <a:schemeClr val="lt1"/>
              </a:buClr>
              <a:buSzPts val="1700"/>
              <a:buChar char="○"/>
              <a:defRPr/>
            </a:lvl5pPr>
            <a:lvl6pPr indent="-336550" lvl="5" marL="2743200" algn="l">
              <a:lnSpc>
                <a:spcPct val="120000"/>
              </a:lnSpc>
              <a:spcBef>
                <a:spcPts val="400"/>
              </a:spcBef>
              <a:spcAft>
                <a:spcPts val="0"/>
              </a:spcAft>
              <a:buClr>
                <a:schemeClr val="lt1"/>
              </a:buClr>
              <a:buSzPts val="1700"/>
              <a:buChar char="■"/>
              <a:defRPr/>
            </a:lvl6pPr>
            <a:lvl7pPr indent="-336550" lvl="6" marL="3200400" algn="l">
              <a:lnSpc>
                <a:spcPct val="120000"/>
              </a:lnSpc>
              <a:spcBef>
                <a:spcPts val="400"/>
              </a:spcBef>
              <a:spcAft>
                <a:spcPts val="0"/>
              </a:spcAft>
              <a:buClr>
                <a:schemeClr val="lt1"/>
              </a:buClr>
              <a:buSzPts val="1700"/>
              <a:buChar char="●"/>
              <a:defRPr/>
            </a:lvl7pPr>
            <a:lvl8pPr indent="-336550" lvl="7" marL="3657600" algn="l">
              <a:lnSpc>
                <a:spcPct val="120000"/>
              </a:lnSpc>
              <a:spcBef>
                <a:spcPts val="400"/>
              </a:spcBef>
              <a:spcAft>
                <a:spcPts val="0"/>
              </a:spcAft>
              <a:buClr>
                <a:schemeClr val="lt1"/>
              </a:buClr>
              <a:buSzPts val="1700"/>
              <a:buChar char="○"/>
              <a:defRPr/>
            </a:lvl8pPr>
            <a:lvl9pPr indent="-336550" lvl="8" marL="4114800" algn="l">
              <a:lnSpc>
                <a:spcPct val="120000"/>
              </a:lnSpc>
              <a:spcBef>
                <a:spcPts val="400"/>
              </a:spcBef>
              <a:spcAft>
                <a:spcPts val="0"/>
              </a:spcAft>
              <a:buClr>
                <a:schemeClr val="lt1"/>
              </a:buClr>
              <a:buSzPts val="1700"/>
              <a:buChar char="■"/>
              <a:defRPr/>
            </a:lvl9pPr>
          </a:lstStyle>
          <a:p/>
        </p:txBody>
      </p:sp>
      <p:sp>
        <p:nvSpPr>
          <p:cNvPr id="26" name="Google Shape;26;g34f804713e0_3_352"/>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 name="Google Shape;27;g34f804713e0_3_352"/>
          <p:cNvSpPr txBox="1"/>
          <p:nvPr>
            <p:ph idx="11" type="ftr"/>
          </p:nvPr>
        </p:nvSpPr>
        <p:spPr>
          <a:xfrm>
            <a:off x="856058" y="4412456"/>
            <a:ext cx="46797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8" name="Google Shape;28;g34f804713e0_3_352"/>
          <p:cNvSpPr txBox="1"/>
          <p:nvPr>
            <p:ph idx="12" type="sldNum"/>
          </p:nvPr>
        </p:nvSpPr>
        <p:spPr>
          <a:xfrm>
            <a:off x="7707241" y="4412456"/>
            <a:ext cx="578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9" name="Shape 29"/>
        <p:cNvGrpSpPr/>
        <p:nvPr/>
      </p:nvGrpSpPr>
      <p:grpSpPr>
        <a:xfrm>
          <a:off x="0" y="0"/>
          <a:ext cx="0" cy="0"/>
          <a:chOff x="0" y="0"/>
          <a:chExt cx="0" cy="0"/>
        </a:xfrm>
      </p:grpSpPr>
      <p:sp>
        <p:nvSpPr>
          <p:cNvPr id="30" name="Google Shape;30;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31" name="Google Shape;31;p45"/>
          <p:cNvSpPr txBox="1"/>
          <p:nvPr>
            <p:ph idx="2" type="title"/>
          </p:nvPr>
        </p:nvSpPr>
        <p:spPr>
          <a:xfrm>
            <a:off x="720000" y="1633275"/>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45"/>
          <p:cNvSpPr txBox="1"/>
          <p:nvPr>
            <p:ph idx="3" type="title"/>
          </p:nvPr>
        </p:nvSpPr>
        <p:spPr>
          <a:xfrm>
            <a:off x="720000" y="3066700"/>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45"/>
          <p:cNvSpPr txBox="1"/>
          <p:nvPr>
            <p:ph idx="4" type="title"/>
          </p:nvPr>
        </p:nvSpPr>
        <p:spPr>
          <a:xfrm>
            <a:off x="3419275" y="1633275"/>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45"/>
          <p:cNvSpPr txBox="1"/>
          <p:nvPr>
            <p:ph idx="5" type="title"/>
          </p:nvPr>
        </p:nvSpPr>
        <p:spPr>
          <a:xfrm>
            <a:off x="3419275" y="3066700"/>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45"/>
          <p:cNvSpPr txBox="1"/>
          <p:nvPr>
            <p:ph idx="6" type="title"/>
          </p:nvPr>
        </p:nvSpPr>
        <p:spPr>
          <a:xfrm>
            <a:off x="6118550" y="1633275"/>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 name="Google Shape;36;p45"/>
          <p:cNvSpPr txBox="1"/>
          <p:nvPr>
            <p:ph idx="7" type="title"/>
          </p:nvPr>
        </p:nvSpPr>
        <p:spPr>
          <a:xfrm>
            <a:off x="6118550" y="3066700"/>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p45"/>
          <p:cNvSpPr txBox="1"/>
          <p:nvPr>
            <p:ph idx="1" type="subTitle"/>
          </p:nvPr>
        </p:nvSpPr>
        <p:spPr>
          <a:xfrm>
            <a:off x="720000" y="2080875"/>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38" name="Google Shape;38;p45"/>
          <p:cNvSpPr txBox="1"/>
          <p:nvPr>
            <p:ph idx="8" type="subTitle"/>
          </p:nvPr>
        </p:nvSpPr>
        <p:spPr>
          <a:xfrm>
            <a:off x="3419275" y="2080875"/>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39" name="Google Shape;39;p45"/>
          <p:cNvSpPr txBox="1"/>
          <p:nvPr>
            <p:ph idx="9" type="subTitle"/>
          </p:nvPr>
        </p:nvSpPr>
        <p:spPr>
          <a:xfrm>
            <a:off x="6118550" y="2080875"/>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40" name="Google Shape;40;p45"/>
          <p:cNvSpPr txBox="1"/>
          <p:nvPr>
            <p:ph idx="13" type="subTitle"/>
          </p:nvPr>
        </p:nvSpPr>
        <p:spPr>
          <a:xfrm>
            <a:off x="720000" y="3514250"/>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41" name="Google Shape;41;p45"/>
          <p:cNvSpPr txBox="1"/>
          <p:nvPr>
            <p:ph idx="14" type="subTitle"/>
          </p:nvPr>
        </p:nvSpPr>
        <p:spPr>
          <a:xfrm>
            <a:off x="3419275" y="3514250"/>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42" name="Google Shape;42;p45"/>
          <p:cNvSpPr txBox="1"/>
          <p:nvPr>
            <p:ph idx="15" type="subTitle"/>
          </p:nvPr>
        </p:nvSpPr>
        <p:spPr>
          <a:xfrm>
            <a:off x="6118550" y="3514250"/>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43" name="Google Shape;43;p45"/>
          <p:cNvGrpSpPr/>
          <p:nvPr/>
        </p:nvGrpSpPr>
        <p:grpSpPr>
          <a:xfrm>
            <a:off x="7000375" y="-62250"/>
            <a:ext cx="4687950" cy="8377725"/>
            <a:chOff x="7000375" y="-62250"/>
            <a:chExt cx="4687950" cy="8377725"/>
          </a:xfrm>
        </p:grpSpPr>
        <p:sp>
          <p:nvSpPr>
            <p:cNvPr id="44" name="Google Shape;44;p45"/>
            <p:cNvSpPr/>
            <p:nvPr/>
          </p:nvSpPr>
          <p:spPr>
            <a:xfrm>
              <a:off x="7000375" y="3945075"/>
              <a:ext cx="4370400" cy="43704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5"/>
            <p:cNvSpPr/>
            <p:nvPr/>
          </p:nvSpPr>
          <p:spPr>
            <a:xfrm>
              <a:off x="8432125" y="-62250"/>
              <a:ext cx="3256200" cy="32562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grpSp>
        <p:nvGrpSpPr>
          <p:cNvPr id="47" name="Google Shape;47;p46"/>
          <p:cNvGrpSpPr/>
          <p:nvPr/>
        </p:nvGrpSpPr>
        <p:grpSpPr>
          <a:xfrm>
            <a:off x="-1605125" y="-1244025"/>
            <a:ext cx="11077250" cy="6800425"/>
            <a:chOff x="-1605125" y="-1244025"/>
            <a:chExt cx="11077250" cy="6800425"/>
          </a:xfrm>
        </p:grpSpPr>
        <p:sp>
          <p:nvSpPr>
            <p:cNvPr id="48" name="Google Shape;48;p46"/>
            <p:cNvSpPr/>
            <p:nvPr/>
          </p:nvSpPr>
          <p:spPr>
            <a:xfrm>
              <a:off x="-1605125" y="-1244025"/>
              <a:ext cx="4370400" cy="43704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6"/>
            <p:cNvSpPr/>
            <p:nvPr/>
          </p:nvSpPr>
          <p:spPr>
            <a:xfrm>
              <a:off x="8087925" y="4172200"/>
              <a:ext cx="1384200" cy="13842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46"/>
          <p:cNvSpPr txBox="1"/>
          <p:nvPr>
            <p:ph idx="1" type="subTitle"/>
          </p:nvPr>
        </p:nvSpPr>
        <p:spPr>
          <a:xfrm>
            <a:off x="4286575" y="2290325"/>
            <a:ext cx="4144200" cy="17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51" name="Google Shape;51;p46"/>
          <p:cNvSpPr txBox="1"/>
          <p:nvPr>
            <p:ph type="title"/>
          </p:nvPr>
        </p:nvSpPr>
        <p:spPr>
          <a:xfrm>
            <a:off x="4286575" y="1611150"/>
            <a:ext cx="4144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46"/>
          <p:cNvSpPr/>
          <p:nvPr>
            <p:ph idx="2" type="pic"/>
          </p:nvPr>
        </p:nvSpPr>
        <p:spPr>
          <a:xfrm>
            <a:off x="508950" y="840900"/>
            <a:ext cx="3483000" cy="34617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47"/>
          <p:cNvSpPr txBox="1"/>
          <p:nvPr>
            <p:ph type="title"/>
          </p:nvPr>
        </p:nvSpPr>
        <p:spPr>
          <a:xfrm>
            <a:off x="4530225" y="2495925"/>
            <a:ext cx="39006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5" name="Google Shape;55;p47"/>
          <p:cNvSpPr txBox="1"/>
          <p:nvPr>
            <p:ph idx="2" type="title"/>
          </p:nvPr>
        </p:nvSpPr>
        <p:spPr>
          <a:xfrm>
            <a:off x="4530225" y="1806525"/>
            <a:ext cx="11859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7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6" name="Google Shape;56;p47"/>
          <p:cNvSpPr/>
          <p:nvPr/>
        </p:nvSpPr>
        <p:spPr>
          <a:xfrm>
            <a:off x="7237250" y="-747950"/>
            <a:ext cx="2574900" cy="25749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59" name="Google Shape;59;p48"/>
          <p:cNvSpPr txBox="1"/>
          <p:nvPr>
            <p:ph idx="1" type="subTitle"/>
          </p:nvPr>
        </p:nvSpPr>
        <p:spPr>
          <a:xfrm>
            <a:off x="5837649" y="2726550"/>
            <a:ext cx="2505600" cy="15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 name="Google Shape;60;p48"/>
          <p:cNvSpPr txBox="1"/>
          <p:nvPr>
            <p:ph idx="2" type="subTitle"/>
          </p:nvPr>
        </p:nvSpPr>
        <p:spPr>
          <a:xfrm>
            <a:off x="2629775" y="2726550"/>
            <a:ext cx="2505600" cy="15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 name="Google Shape;61;p48"/>
          <p:cNvSpPr txBox="1"/>
          <p:nvPr>
            <p:ph idx="3" type="subTitle"/>
          </p:nvPr>
        </p:nvSpPr>
        <p:spPr>
          <a:xfrm>
            <a:off x="2629775" y="2076690"/>
            <a:ext cx="25056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62" name="Google Shape;62;p48"/>
          <p:cNvSpPr txBox="1"/>
          <p:nvPr>
            <p:ph idx="4" type="subTitle"/>
          </p:nvPr>
        </p:nvSpPr>
        <p:spPr>
          <a:xfrm>
            <a:off x="5837650" y="2076690"/>
            <a:ext cx="25056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63" name="Google Shape;63;p48"/>
          <p:cNvGrpSpPr/>
          <p:nvPr/>
        </p:nvGrpSpPr>
        <p:grpSpPr>
          <a:xfrm>
            <a:off x="-999775" y="1610750"/>
            <a:ext cx="10530350" cy="4245950"/>
            <a:chOff x="-999775" y="1610750"/>
            <a:chExt cx="10530350" cy="4245950"/>
          </a:xfrm>
        </p:grpSpPr>
        <p:sp>
          <p:nvSpPr>
            <p:cNvPr id="64" name="Google Shape;64;p48"/>
            <p:cNvSpPr/>
            <p:nvPr/>
          </p:nvSpPr>
          <p:spPr>
            <a:xfrm>
              <a:off x="-999775" y="2635600"/>
              <a:ext cx="3221100" cy="32211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8"/>
            <p:cNvSpPr/>
            <p:nvPr/>
          </p:nvSpPr>
          <p:spPr>
            <a:xfrm>
              <a:off x="8430775" y="1610750"/>
              <a:ext cx="1099800" cy="10998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6" name="Shape 66"/>
        <p:cNvGrpSpPr/>
        <p:nvPr/>
      </p:nvGrpSpPr>
      <p:grpSpPr>
        <a:xfrm>
          <a:off x="0" y="0"/>
          <a:ext cx="0" cy="0"/>
          <a:chOff x="0" y="0"/>
          <a:chExt cx="0" cy="0"/>
        </a:xfrm>
      </p:grpSpPr>
      <p:sp>
        <p:nvSpPr>
          <p:cNvPr id="67" name="Google Shape;67;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68" name="Google Shape;68;p49"/>
          <p:cNvSpPr txBox="1"/>
          <p:nvPr>
            <p:ph idx="1" type="subTitle"/>
          </p:nvPr>
        </p:nvSpPr>
        <p:spPr>
          <a:xfrm>
            <a:off x="901850" y="27322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9" name="Google Shape;69;p49"/>
          <p:cNvSpPr txBox="1"/>
          <p:nvPr>
            <p:ph idx="2" type="subTitle"/>
          </p:nvPr>
        </p:nvSpPr>
        <p:spPr>
          <a:xfrm>
            <a:off x="3473635" y="27322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 name="Google Shape;70;p49"/>
          <p:cNvSpPr txBox="1"/>
          <p:nvPr>
            <p:ph idx="3" type="subTitle"/>
          </p:nvPr>
        </p:nvSpPr>
        <p:spPr>
          <a:xfrm>
            <a:off x="6045421" y="27322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1" name="Google Shape;71;p49"/>
          <p:cNvSpPr txBox="1"/>
          <p:nvPr>
            <p:ph idx="4" type="subTitle"/>
          </p:nvPr>
        </p:nvSpPr>
        <p:spPr>
          <a:xfrm>
            <a:off x="901850" y="18378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72" name="Google Shape;72;p49"/>
          <p:cNvSpPr txBox="1"/>
          <p:nvPr>
            <p:ph idx="5" type="subTitle"/>
          </p:nvPr>
        </p:nvSpPr>
        <p:spPr>
          <a:xfrm>
            <a:off x="3473636" y="18378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73" name="Google Shape;73;p49"/>
          <p:cNvSpPr txBox="1"/>
          <p:nvPr>
            <p:ph idx="6" type="subTitle"/>
          </p:nvPr>
        </p:nvSpPr>
        <p:spPr>
          <a:xfrm>
            <a:off x="6045421" y="18378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74" name="Google Shape;74;p49"/>
          <p:cNvGrpSpPr/>
          <p:nvPr/>
        </p:nvGrpSpPr>
        <p:grpSpPr>
          <a:xfrm>
            <a:off x="-1133650" y="197200"/>
            <a:ext cx="11669350" cy="6074100"/>
            <a:chOff x="-1133650" y="197200"/>
            <a:chExt cx="11669350" cy="6074100"/>
          </a:xfrm>
        </p:grpSpPr>
        <p:sp>
          <p:nvSpPr>
            <p:cNvPr id="75" name="Google Shape;75;p49"/>
            <p:cNvSpPr/>
            <p:nvPr/>
          </p:nvSpPr>
          <p:spPr>
            <a:xfrm>
              <a:off x="8424000" y="1972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9"/>
            <p:cNvSpPr/>
            <p:nvPr/>
          </p:nvSpPr>
          <p:spPr>
            <a:xfrm>
              <a:off x="-1133650" y="4159600"/>
              <a:ext cx="2111700" cy="2111700"/>
            </a:xfrm>
            <a:prstGeom prst="ellipse">
              <a:avLst/>
            </a:pr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Crete Round"/>
              <a:buNone/>
              <a:defRPr b="0" i="0" sz="3000" u="none" cap="none" strike="noStrike">
                <a:solidFill>
                  <a:schemeClr val="dk1"/>
                </a:solidFill>
                <a:latin typeface="Crete Round"/>
                <a:ea typeface="Crete Round"/>
                <a:cs typeface="Crete Round"/>
                <a:sym typeface="Crete Round"/>
              </a:defRPr>
            </a:lvl1pPr>
            <a:lvl2pPr lvl="1"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2pPr>
            <a:lvl3pPr lvl="2"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3pPr>
            <a:lvl4pPr lvl="3"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4pPr>
            <a:lvl5pPr lvl="4"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5pPr>
            <a:lvl6pPr lvl="5"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6pPr>
            <a:lvl7pPr lvl="6"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7pPr>
            <a:lvl8pPr lvl="7"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8pPr>
            <a:lvl9pPr lvl="8"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9pPr>
          </a:lstStyle>
          <a:p/>
        </p:txBody>
      </p:sp>
      <p:sp>
        <p:nvSpPr>
          <p:cNvPr id="7" name="Google Shape;7;p4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1pPr>
            <a:lvl2pPr indent="-304800" lvl="1" marL="914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2pPr>
            <a:lvl3pPr indent="-304800" lvl="2" marL="1371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3pPr>
            <a:lvl4pPr indent="-304800" lvl="3" marL="1828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4pPr>
            <a:lvl5pPr indent="-304800" lvl="4" marL="22860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5pPr>
            <a:lvl6pPr indent="-304800" lvl="5" marL="2743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6pPr>
            <a:lvl7pPr indent="-304800" lvl="6" marL="3200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7pPr>
            <a:lvl8pPr indent="-304800" lvl="7" marL="3657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8pPr>
            <a:lvl9pPr indent="-304800" lvl="8" marL="4114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sz="5600"/>
              <a:t>Qrious -</a:t>
            </a:r>
            <a:endParaRPr sz="5600"/>
          </a:p>
          <a:p>
            <a:pPr indent="0" lvl="0" marL="0" rtl="0" algn="l">
              <a:lnSpc>
                <a:spcPct val="80000"/>
              </a:lnSpc>
              <a:spcBef>
                <a:spcPts val="0"/>
              </a:spcBef>
              <a:spcAft>
                <a:spcPts val="0"/>
              </a:spcAft>
              <a:buSzPts val="5200"/>
              <a:buNone/>
            </a:pPr>
            <a:r>
              <a:rPr lang="en" sz="5600"/>
              <a:t>Beauty </a:t>
            </a:r>
            <a:endParaRPr sz="5600"/>
          </a:p>
          <a:p>
            <a:pPr indent="0" lvl="0" marL="0" rtl="0" algn="l">
              <a:lnSpc>
                <a:spcPct val="80000"/>
              </a:lnSpc>
              <a:spcBef>
                <a:spcPts val="0"/>
              </a:spcBef>
              <a:spcAft>
                <a:spcPts val="0"/>
              </a:spcAft>
              <a:buSzPts val="5200"/>
              <a:buNone/>
            </a:pPr>
            <a:r>
              <a:rPr lang="en" sz="5600"/>
              <a:t>Catergorization</a:t>
            </a:r>
            <a:endParaRPr sz="5600"/>
          </a:p>
        </p:txBody>
      </p:sp>
      <p:sp>
        <p:nvSpPr>
          <p:cNvPr id="241" name="Google Shape;241;p1"/>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t>Daniel, JungKyu, Mhonika, Mishika, Usha</a:t>
            </a:r>
            <a:endParaRPr/>
          </a:p>
        </p:txBody>
      </p:sp>
      <p:grpSp>
        <p:nvGrpSpPr>
          <p:cNvPr id="242" name="Google Shape;242;p1"/>
          <p:cNvGrpSpPr/>
          <p:nvPr/>
        </p:nvGrpSpPr>
        <p:grpSpPr>
          <a:xfrm>
            <a:off x="5922001" y="1098800"/>
            <a:ext cx="3238851" cy="3276600"/>
            <a:chOff x="5922001" y="1327400"/>
            <a:chExt cx="3238851" cy="3276600"/>
          </a:xfrm>
        </p:grpSpPr>
        <p:grpSp>
          <p:nvGrpSpPr>
            <p:cNvPr id="243" name="Google Shape;243;p1"/>
            <p:cNvGrpSpPr/>
            <p:nvPr/>
          </p:nvGrpSpPr>
          <p:grpSpPr>
            <a:xfrm>
              <a:off x="7066991" y="1327400"/>
              <a:ext cx="1619908" cy="3276206"/>
              <a:chOff x="7066991" y="1327400"/>
              <a:chExt cx="1619908" cy="3276206"/>
            </a:xfrm>
          </p:grpSpPr>
          <p:sp>
            <p:nvSpPr>
              <p:cNvPr id="244" name="Google Shape;244;p1"/>
              <p:cNvSpPr/>
              <p:nvPr/>
            </p:nvSpPr>
            <p:spPr>
              <a:xfrm>
                <a:off x="7066991" y="1327400"/>
                <a:ext cx="1619908" cy="3276206"/>
              </a:xfrm>
              <a:custGeom>
                <a:rect b="b" l="l" r="r" t="t"/>
                <a:pathLst>
                  <a:path extrusionOk="0" h="26379" w="13043">
                    <a:moveTo>
                      <a:pt x="2135" y="1"/>
                    </a:moveTo>
                    <a:cubicBezTo>
                      <a:pt x="954" y="1"/>
                      <a:pt x="0" y="954"/>
                      <a:pt x="0" y="2133"/>
                    </a:cubicBezTo>
                    <a:lnTo>
                      <a:pt x="0" y="24246"/>
                    </a:lnTo>
                    <a:cubicBezTo>
                      <a:pt x="0" y="24433"/>
                      <a:pt x="24" y="24621"/>
                      <a:pt x="72" y="24794"/>
                    </a:cubicBezTo>
                    <a:cubicBezTo>
                      <a:pt x="92" y="24871"/>
                      <a:pt x="118" y="24945"/>
                      <a:pt x="144" y="25017"/>
                    </a:cubicBezTo>
                    <a:cubicBezTo>
                      <a:pt x="195" y="25154"/>
                      <a:pt x="265" y="25288"/>
                      <a:pt x="346" y="25411"/>
                    </a:cubicBezTo>
                    <a:cubicBezTo>
                      <a:pt x="603" y="25807"/>
                      <a:pt x="987" y="26110"/>
                      <a:pt x="1444" y="26266"/>
                    </a:cubicBezTo>
                    <a:cubicBezTo>
                      <a:pt x="1660" y="26340"/>
                      <a:pt x="1895" y="26379"/>
                      <a:pt x="2135" y="26379"/>
                    </a:cubicBezTo>
                    <a:lnTo>
                      <a:pt x="10913" y="26379"/>
                    </a:lnTo>
                    <a:cubicBezTo>
                      <a:pt x="12090" y="26379"/>
                      <a:pt x="13043" y="25425"/>
                      <a:pt x="13043" y="24246"/>
                    </a:cubicBezTo>
                    <a:lnTo>
                      <a:pt x="13043" y="2133"/>
                    </a:lnTo>
                    <a:cubicBezTo>
                      <a:pt x="13043" y="956"/>
                      <a:pt x="12085" y="3"/>
                      <a:pt x="109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7159767" y="1407384"/>
                <a:ext cx="1434481" cy="3116612"/>
              </a:xfrm>
              <a:custGeom>
                <a:rect b="b" l="l" r="r" t="t"/>
                <a:pathLst>
                  <a:path extrusionOk="0" h="25094" w="11550">
                    <a:moveTo>
                      <a:pt x="493" y="0"/>
                    </a:moveTo>
                    <a:cubicBezTo>
                      <a:pt x="219" y="0"/>
                      <a:pt x="0" y="224"/>
                      <a:pt x="0" y="492"/>
                    </a:cubicBezTo>
                    <a:lnTo>
                      <a:pt x="0" y="24601"/>
                    </a:lnTo>
                    <a:cubicBezTo>
                      <a:pt x="0" y="24875"/>
                      <a:pt x="224" y="25093"/>
                      <a:pt x="493" y="25093"/>
                    </a:cubicBezTo>
                    <a:lnTo>
                      <a:pt x="11057" y="25093"/>
                    </a:lnTo>
                    <a:cubicBezTo>
                      <a:pt x="11326" y="25093"/>
                      <a:pt x="11549" y="24870"/>
                      <a:pt x="11549" y="24601"/>
                    </a:cubicBezTo>
                    <a:lnTo>
                      <a:pt x="11549" y="492"/>
                    </a:lnTo>
                    <a:cubicBezTo>
                      <a:pt x="11549" y="221"/>
                      <a:pt x="11326" y="0"/>
                      <a:pt x="110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7599680" y="4378085"/>
                <a:ext cx="503000" cy="19499"/>
              </a:xfrm>
              <a:custGeom>
                <a:rect b="b" l="l" r="r" t="t"/>
                <a:pathLst>
                  <a:path extrusionOk="0" h="157" w="4050">
                    <a:moveTo>
                      <a:pt x="20" y="0"/>
                    </a:moveTo>
                    <a:cubicBezTo>
                      <a:pt x="10" y="0"/>
                      <a:pt x="0" y="7"/>
                      <a:pt x="0" y="19"/>
                    </a:cubicBezTo>
                    <a:lnTo>
                      <a:pt x="0" y="139"/>
                    </a:lnTo>
                    <a:cubicBezTo>
                      <a:pt x="0" y="149"/>
                      <a:pt x="8" y="156"/>
                      <a:pt x="20" y="156"/>
                    </a:cubicBezTo>
                    <a:lnTo>
                      <a:pt x="4030" y="156"/>
                    </a:lnTo>
                    <a:cubicBezTo>
                      <a:pt x="4042" y="156"/>
                      <a:pt x="4049" y="149"/>
                      <a:pt x="4047" y="139"/>
                    </a:cubicBezTo>
                    <a:lnTo>
                      <a:pt x="4047" y="19"/>
                    </a:lnTo>
                    <a:cubicBezTo>
                      <a:pt x="4047" y="10"/>
                      <a:pt x="4042" y="0"/>
                      <a:pt x="40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467781" y="1338205"/>
                <a:ext cx="818337" cy="155495"/>
              </a:xfrm>
              <a:custGeom>
                <a:rect b="b" l="l" r="r" t="t"/>
                <a:pathLst>
                  <a:path extrusionOk="0" h="1252" w="6589">
                    <a:moveTo>
                      <a:pt x="6588" y="0"/>
                    </a:moveTo>
                    <a:lnTo>
                      <a:pt x="1" y="156"/>
                    </a:lnTo>
                    <a:lnTo>
                      <a:pt x="1" y="519"/>
                    </a:lnTo>
                    <a:cubicBezTo>
                      <a:pt x="1" y="925"/>
                      <a:pt x="328" y="1251"/>
                      <a:pt x="733" y="1251"/>
                    </a:cubicBezTo>
                    <a:lnTo>
                      <a:pt x="5856" y="1251"/>
                    </a:lnTo>
                    <a:cubicBezTo>
                      <a:pt x="6259" y="1251"/>
                      <a:pt x="6588" y="925"/>
                      <a:pt x="6588" y="519"/>
                    </a:cubicBezTo>
                    <a:lnTo>
                      <a:pt x="65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8127898" y="1396951"/>
                <a:ext cx="26951" cy="26951"/>
              </a:xfrm>
              <a:custGeom>
                <a:rect b="b" l="l" r="r" t="t"/>
                <a:pathLst>
                  <a:path extrusionOk="0" h="217" w="217">
                    <a:moveTo>
                      <a:pt x="109" y="0"/>
                    </a:moveTo>
                    <a:cubicBezTo>
                      <a:pt x="49" y="0"/>
                      <a:pt x="0" y="48"/>
                      <a:pt x="0" y="108"/>
                    </a:cubicBezTo>
                    <a:cubicBezTo>
                      <a:pt x="0" y="168"/>
                      <a:pt x="49" y="216"/>
                      <a:pt x="109" y="216"/>
                    </a:cubicBezTo>
                    <a:cubicBezTo>
                      <a:pt x="169" y="216"/>
                      <a:pt x="217" y="168"/>
                      <a:pt x="217" y="108"/>
                    </a:cubicBezTo>
                    <a:cubicBezTo>
                      <a:pt x="217" y="48"/>
                      <a:pt x="169" y="0"/>
                      <a:pt x="1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7735429" y="1397448"/>
                <a:ext cx="280686" cy="27075"/>
              </a:xfrm>
              <a:custGeom>
                <a:rect b="b" l="l" r="r" t="t"/>
                <a:pathLst>
                  <a:path extrusionOk="0" h="218" w="2260">
                    <a:moveTo>
                      <a:pt x="108" y="1"/>
                    </a:moveTo>
                    <a:cubicBezTo>
                      <a:pt x="48" y="1"/>
                      <a:pt x="0" y="49"/>
                      <a:pt x="0" y="109"/>
                    </a:cubicBezTo>
                    <a:cubicBezTo>
                      <a:pt x="0" y="169"/>
                      <a:pt x="48" y="217"/>
                      <a:pt x="108" y="217"/>
                    </a:cubicBezTo>
                    <a:lnTo>
                      <a:pt x="2149" y="217"/>
                    </a:lnTo>
                    <a:cubicBezTo>
                      <a:pt x="2210" y="217"/>
                      <a:pt x="2260" y="164"/>
                      <a:pt x="2258" y="109"/>
                    </a:cubicBezTo>
                    <a:cubicBezTo>
                      <a:pt x="2258" y="49"/>
                      <a:pt x="2210" y="1"/>
                      <a:pt x="21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7264964" y="1628954"/>
                <a:ext cx="1221855" cy="605587"/>
              </a:xfrm>
              <a:custGeom>
                <a:rect b="b" l="l" r="r" t="t"/>
                <a:pathLst>
                  <a:path extrusionOk="0" h="4876" w="9838">
                    <a:moveTo>
                      <a:pt x="183" y="0"/>
                    </a:moveTo>
                    <a:cubicBezTo>
                      <a:pt x="80" y="0"/>
                      <a:pt x="1" y="82"/>
                      <a:pt x="1" y="183"/>
                    </a:cubicBezTo>
                    <a:lnTo>
                      <a:pt x="1" y="4691"/>
                    </a:lnTo>
                    <a:cubicBezTo>
                      <a:pt x="1" y="4794"/>
                      <a:pt x="80" y="4876"/>
                      <a:pt x="183" y="4876"/>
                    </a:cubicBezTo>
                    <a:lnTo>
                      <a:pt x="9655" y="4876"/>
                    </a:lnTo>
                    <a:cubicBezTo>
                      <a:pt x="9756" y="4876"/>
                      <a:pt x="9837" y="4794"/>
                      <a:pt x="9837" y="4691"/>
                    </a:cubicBezTo>
                    <a:lnTo>
                      <a:pt x="9837" y="183"/>
                    </a:lnTo>
                    <a:cubicBezTo>
                      <a:pt x="9837" y="82"/>
                      <a:pt x="9756" y="0"/>
                      <a:pt x="9655"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7874408" y="2019682"/>
                <a:ext cx="529454" cy="143324"/>
              </a:xfrm>
              <a:custGeom>
                <a:rect b="b" l="l" r="r" t="t"/>
                <a:pathLst>
                  <a:path extrusionOk="0" h="1154" w="4263">
                    <a:moveTo>
                      <a:pt x="577" y="0"/>
                    </a:moveTo>
                    <a:cubicBezTo>
                      <a:pt x="260" y="0"/>
                      <a:pt x="0" y="257"/>
                      <a:pt x="0" y="577"/>
                    </a:cubicBezTo>
                    <a:cubicBezTo>
                      <a:pt x="0" y="894"/>
                      <a:pt x="260" y="1153"/>
                      <a:pt x="577" y="1153"/>
                    </a:cubicBezTo>
                    <a:lnTo>
                      <a:pt x="3687" y="1153"/>
                    </a:lnTo>
                    <a:cubicBezTo>
                      <a:pt x="4006" y="1153"/>
                      <a:pt x="4263" y="894"/>
                      <a:pt x="4263" y="577"/>
                    </a:cubicBezTo>
                    <a:cubicBezTo>
                      <a:pt x="4263" y="257"/>
                      <a:pt x="4006"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7874035" y="1725828"/>
                <a:ext cx="529827" cy="54523"/>
              </a:xfrm>
              <a:custGeom>
                <a:rect b="b" l="l" r="r" t="t"/>
                <a:pathLst>
                  <a:path extrusionOk="0" h="439" w="4266">
                    <a:moveTo>
                      <a:pt x="219" y="1"/>
                    </a:moveTo>
                    <a:cubicBezTo>
                      <a:pt x="99" y="1"/>
                      <a:pt x="1" y="99"/>
                      <a:pt x="1" y="220"/>
                    </a:cubicBezTo>
                    <a:cubicBezTo>
                      <a:pt x="1" y="340"/>
                      <a:pt x="99" y="438"/>
                      <a:pt x="219" y="438"/>
                    </a:cubicBezTo>
                    <a:lnTo>
                      <a:pt x="4047" y="438"/>
                    </a:lnTo>
                    <a:cubicBezTo>
                      <a:pt x="4167" y="438"/>
                      <a:pt x="4266" y="340"/>
                      <a:pt x="4266" y="220"/>
                    </a:cubicBezTo>
                    <a:cubicBezTo>
                      <a:pt x="4266" y="99"/>
                      <a:pt x="4167" y="1"/>
                      <a:pt x="4047"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7874408" y="1815624"/>
                <a:ext cx="529454" cy="54150"/>
              </a:xfrm>
              <a:custGeom>
                <a:rect b="b" l="l" r="r" t="t"/>
                <a:pathLst>
                  <a:path extrusionOk="0" h="436" w="4263">
                    <a:moveTo>
                      <a:pt x="65" y="1"/>
                    </a:moveTo>
                    <a:cubicBezTo>
                      <a:pt x="31" y="1"/>
                      <a:pt x="0" y="27"/>
                      <a:pt x="0" y="63"/>
                    </a:cubicBezTo>
                    <a:lnTo>
                      <a:pt x="0" y="373"/>
                    </a:lnTo>
                    <a:cubicBezTo>
                      <a:pt x="0" y="407"/>
                      <a:pt x="29" y="436"/>
                      <a:pt x="65" y="436"/>
                    </a:cubicBezTo>
                    <a:lnTo>
                      <a:pt x="4200" y="436"/>
                    </a:lnTo>
                    <a:cubicBezTo>
                      <a:pt x="4236" y="436"/>
                      <a:pt x="4263" y="407"/>
                      <a:pt x="4263" y="373"/>
                    </a:cubicBezTo>
                    <a:lnTo>
                      <a:pt x="4263" y="63"/>
                    </a:lnTo>
                    <a:cubicBezTo>
                      <a:pt x="4263" y="32"/>
                      <a:pt x="4236" y="1"/>
                      <a:pt x="4200"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7874408" y="1904550"/>
                <a:ext cx="399171" cy="54399"/>
              </a:xfrm>
              <a:custGeom>
                <a:rect b="b" l="l" r="r" t="t"/>
                <a:pathLst>
                  <a:path extrusionOk="0" h="438" w="3214">
                    <a:moveTo>
                      <a:pt x="219" y="0"/>
                    </a:moveTo>
                    <a:cubicBezTo>
                      <a:pt x="99" y="0"/>
                      <a:pt x="0" y="99"/>
                      <a:pt x="0" y="219"/>
                    </a:cubicBezTo>
                    <a:cubicBezTo>
                      <a:pt x="0" y="339"/>
                      <a:pt x="99" y="438"/>
                      <a:pt x="219" y="438"/>
                    </a:cubicBezTo>
                    <a:lnTo>
                      <a:pt x="2992" y="438"/>
                    </a:lnTo>
                    <a:cubicBezTo>
                      <a:pt x="3113" y="438"/>
                      <a:pt x="3211" y="341"/>
                      <a:pt x="3213" y="219"/>
                    </a:cubicBezTo>
                    <a:cubicBezTo>
                      <a:pt x="3213" y="99"/>
                      <a:pt x="3113" y="0"/>
                      <a:pt x="2992"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7383077" y="1763212"/>
                <a:ext cx="418297" cy="337445"/>
              </a:xfrm>
              <a:custGeom>
                <a:rect b="b" l="l" r="r" t="t"/>
                <a:pathLst>
                  <a:path extrusionOk="0" h="2717" w="3368">
                    <a:moveTo>
                      <a:pt x="1150" y="1"/>
                    </a:moveTo>
                    <a:cubicBezTo>
                      <a:pt x="1148" y="1"/>
                      <a:pt x="1146" y="1"/>
                      <a:pt x="1144" y="3"/>
                    </a:cubicBezTo>
                    <a:lnTo>
                      <a:pt x="774" y="216"/>
                    </a:lnTo>
                    <a:lnTo>
                      <a:pt x="18" y="843"/>
                    </a:lnTo>
                    <a:cubicBezTo>
                      <a:pt x="3" y="855"/>
                      <a:pt x="1" y="877"/>
                      <a:pt x="15" y="891"/>
                    </a:cubicBezTo>
                    <a:lnTo>
                      <a:pt x="383" y="1314"/>
                    </a:lnTo>
                    <a:cubicBezTo>
                      <a:pt x="390" y="1321"/>
                      <a:pt x="400" y="1326"/>
                      <a:pt x="410" y="1326"/>
                    </a:cubicBezTo>
                    <a:cubicBezTo>
                      <a:pt x="415" y="1326"/>
                      <a:pt x="421" y="1325"/>
                      <a:pt x="426" y="1321"/>
                    </a:cubicBezTo>
                    <a:lnTo>
                      <a:pt x="772" y="1090"/>
                    </a:lnTo>
                    <a:lnTo>
                      <a:pt x="772" y="2702"/>
                    </a:lnTo>
                    <a:cubicBezTo>
                      <a:pt x="772" y="2707"/>
                      <a:pt x="774" y="2716"/>
                      <a:pt x="784" y="2716"/>
                    </a:cubicBezTo>
                    <a:lnTo>
                      <a:pt x="2592" y="2716"/>
                    </a:lnTo>
                    <a:cubicBezTo>
                      <a:pt x="2597" y="2716"/>
                      <a:pt x="2604" y="2711"/>
                      <a:pt x="2604" y="2702"/>
                    </a:cubicBezTo>
                    <a:lnTo>
                      <a:pt x="2604" y="1093"/>
                    </a:lnTo>
                    <a:lnTo>
                      <a:pt x="2948" y="1323"/>
                    </a:lnTo>
                    <a:cubicBezTo>
                      <a:pt x="2955" y="1327"/>
                      <a:pt x="2962" y="1329"/>
                      <a:pt x="2968" y="1329"/>
                    </a:cubicBezTo>
                    <a:cubicBezTo>
                      <a:pt x="2978" y="1329"/>
                      <a:pt x="2986" y="1326"/>
                      <a:pt x="2993" y="1319"/>
                    </a:cubicBezTo>
                    <a:lnTo>
                      <a:pt x="3361" y="894"/>
                    </a:lnTo>
                    <a:cubicBezTo>
                      <a:pt x="3368" y="879"/>
                      <a:pt x="3365" y="855"/>
                      <a:pt x="3351" y="843"/>
                    </a:cubicBezTo>
                    <a:lnTo>
                      <a:pt x="2595" y="216"/>
                    </a:lnTo>
                    <a:lnTo>
                      <a:pt x="2225" y="3"/>
                    </a:lnTo>
                    <a:cubicBezTo>
                      <a:pt x="2222" y="2"/>
                      <a:pt x="2220" y="2"/>
                      <a:pt x="2219" y="2"/>
                    </a:cubicBezTo>
                    <a:cubicBezTo>
                      <a:pt x="2213" y="2"/>
                      <a:pt x="2210" y="5"/>
                      <a:pt x="2210" y="12"/>
                    </a:cubicBezTo>
                    <a:cubicBezTo>
                      <a:pt x="2201" y="293"/>
                      <a:pt x="1968" y="519"/>
                      <a:pt x="1684" y="519"/>
                    </a:cubicBezTo>
                    <a:cubicBezTo>
                      <a:pt x="1403" y="519"/>
                      <a:pt x="1168" y="293"/>
                      <a:pt x="1158" y="12"/>
                    </a:cubicBezTo>
                    <a:cubicBezTo>
                      <a:pt x="1158" y="5"/>
                      <a:pt x="1155"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7264964" y="2308940"/>
                <a:ext cx="1221855" cy="605587"/>
              </a:xfrm>
              <a:custGeom>
                <a:rect b="b" l="l" r="r" t="t"/>
                <a:pathLst>
                  <a:path extrusionOk="0" h="4876" w="9838">
                    <a:moveTo>
                      <a:pt x="183" y="1"/>
                    </a:moveTo>
                    <a:cubicBezTo>
                      <a:pt x="80" y="1"/>
                      <a:pt x="1" y="83"/>
                      <a:pt x="1" y="183"/>
                    </a:cubicBezTo>
                    <a:lnTo>
                      <a:pt x="1" y="4693"/>
                    </a:lnTo>
                    <a:cubicBezTo>
                      <a:pt x="1" y="4794"/>
                      <a:pt x="80" y="4876"/>
                      <a:pt x="183" y="4876"/>
                    </a:cubicBezTo>
                    <a:lnTo>
                      <a:pt x="9655" y="4876"/>
                    </a:lnTo>
                    <a:cubicBezTo>
                      <a:pt x="9756" y="4876"/>
                      <a:pt x="9837" y="4794"/>
                      <a:pt x="9837" y="4693"/>
                    </a:cubicBezTo>
                    <a:lnTo>
                      <a:pt x="9837" y="183"/>
                    </a:lnTo>
                    <a:cubicBezTo>
                      <a:pt x="9837" y="83"/>
                      <a:pt x="9756" y="1"/>
                      <a:pt x="9655"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7874408" y="2699668"/>
                <a:ext cx="529454" cy="143324"/>
              </a:xfrm>
              <a:custGeom>
                <a:rect b="b" l="l" r="r" t="t"/>
                <a:pathLst>
                  <a:path extrusionOk="0" h="1154" w="4263">
                    <a:moveTo>
                      <a:pt x="577" y="1"/>
                    </a:moveTo>
                    <a:cubicBezTo>
                      <a:pt x="260" y="1"/>
                      <a:pt x="0" y="258"/>
                      <a:pt x="0" y="577"/>
                    </a:cubicBezTo>
                    <a:cubicBezTo>
                      <a:pt x="0" y="894"/>
                      <a:pt x="260" y="1154"/>
                      <a:pt x="577" y="1154"/>
                    </a:cubicBezTo>
                    <a:lnTo>
                      <a:pt x="3687" y="1154"/>
                    </a:lnTo>
                    <a:cubicBezTo>
                      <a:pt x="4006" y="1154"/>
                      <a:pt x="4263" y="894"/>
                      <a:pt x="4263" y="577"/>
                    </a:cubicBezTo>
                    <a:cubicBezTo>
                      <a:pt x="4263" y="258"/>
                      <a:pt x="4006" y="1"/>
                      <a:pt x="36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7874035" y="2405939"/>
                <a:ext cx="529827" cy="54399"/>
              </a:xfrm>
              <a:custGeom>
                <a:rect b="b" l="l" r="r" t="t"/>
                <a:pathLst>
                  <a:path extrusionOk="0" h="438" w="4266">
                    <a:moveTo>
                      <a:pt x="219" y="0"/>
                    </a:moveTo>
                    <a:cubicBezTo>
                      <a:pt x="99" y="0"/>
                      <a:pt x="1" y="99"/>
                      <a:pt x="1" y="219"/>
                    </a:cubicBezTo>
                    <a:cubicBezTo>
                      <a:pt x="1" y="339"/>
                      <a:pt x="99" y="437"/>
                      <a:pt x="219" y="437"/>
                    </a:cubicBezTo>
                    <a:lnTo>
                      <a:pt x="4047" y="437"/>
                    </a:lnTo>
                    <a:cubicBezTo>
                      <a:pt x="4167" y="437"/>
                      <a:pt x="4266" y="339"/>
                      <a:pt x="4266" y="219"/>
                    </a:cubicBezTo>
                    <a:cubicBezTo>
                      <a:pt x="4266" y="99"/>
                      <a:pt x="4167" y="0"/>
                      <a:pt x="4047"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7874035" y="2495113"/>
                <a:ext cx="529827" cy="54399"/>
              </a:xfrm>
              <a:custGeom>
                <a:rect b="b" l="l" r="r" t="t"/>
                <a:pathLst>
                  <a:path extrusionOk="0" h="438" w="4266">
                    <a:moveTo>
                      <a:pt x="219" y="0"/>
                    </a:moveTo>
                    <a:cubicBezTo>
                      <a:pt x="99" y="0"/>
                      <a:pt x="1" y="99"/>
                      <a:pt x="1" y="219"/>
                    </a:cubicBezTo>
                    <a:cubicBezTo>
                      <a:pt x="1" y="339"/>
                      <a:pt x="99" y="438"/>
                      <a:pt x="219" y="438"/>
                    </a:cubicBezTo>
                    <a:lnTo>
                      <a:pt x="4047" y="438"/>
                    </a:lnTo>
                    <a:cubicBezTo>
                      <a:pt x="4167" y="438"/>
                      <a:pt x="4266" y="341"/>
                      <a:pt x="4266" y="219"/>
                    </a:cubicBezTo>
                    <a:cubicBezTo>
                      <a:pt x="4266" y="99"/>
                      <a:pt x="4167" y="0"/>
                      <a:pt x="4047"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7874408" y="2584536"/>
                <a:ext cx="399171" cy="54399"/>
              </a:xfrm>
              <a:custGeom>
                <a:rect b="b" l="l" r="r" t="t"/>
                <a:pathLst>
                  <a:path extrusionOk="0" h="438" w="3214">
                    <a:moveTo>
                      <a:pt x="219" y="1"/>
                    </a:moveTo>
                    <a:cubicBezTo>
                      <a:pt x="99" y="1"/>
                      <a:pt x="0" y="99"/>
                      <a:pt x="0" y="219"/>
                    </a:cubicBezTo>
                    <a:cubicBezTo>
                      <a:pt x="0" y="340"/>
                      <a:pt x="99" y="438"/>
                      <a:pt x="219" y="438"/>
                    </a:cubicBezTo>
                    <a:lnTo>
                      <a:pt x="2992" y="438"/>
                    </a:lnTo>
                    <a:cubicBezTo>
                      <a:pt x="3113" y="438"/>
                      <a:pt x="3211" y="342"/>
                      <a:pt x="3213" y="219"/>
                    </a:cubicBezTo>
                    <a:cubicBezTo>
                      <a:pt x="3213" y="99"/>
                      <a:pt x="3113" y="1"/>
                      <a:pt x="2992"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7382208" y="2443198"/>
                <a:ext cx="419167" cy="337445"/>
              </a:xfrm>
              <a:custGeom>
                <a:rect b="b" l="l" r="r" t="t"/>
                <a:pathLst>
                  <a:path extrusionOk="0" h="2717" w="3375">
                    <a:moveTo>
                      <a:pt x="1157" y="0"/>
                    </a:moveTo>
                    <a:cubicBezTo>
                      <a:pt x="1155" y="0"/>
                      <a:pt x="1153" y="1"/>
                      <a:pt x="1151" y="3"/>
                    </a:cubicBezTo>
                    <a:lnTo>
                      <a:pt x="781" y="217"/>
                    </a:lnTo>
                    <a:lnTo>
                      <a:pt x="20" y="844"/>
                    </a:lnTo>
                    <a:cubicBezTo>
                      <a:pt x="6" y="856"/>
                      <a:pt x="1" y="877"/>
                      <a:pt x="18" y="892"/>
                    </a:cubicBezTo>
                    <a:lnTo>
                      <a:pt x="383" y="1314"/>
                    </a:lnTo>
                    <a:cubicBezTo>
                      <a:pt x="390" y="1322"/>
                      <a:pt x="401" y="1327"/>
                      <a:pt x="411" y="1327"/>
                    </a:cubicBezTo>
                    <a:cubicBezTo>
                      <a:pt x="417" y="1327"/>
                      <a:pt x="423" y="1325"/>
                      <a:pt x="428" y="1321"/>
                    </a:cubicBezTo>
                    <a:lnTo>
                      <a:pt x="774" y="1091"/>
                    </a:lnTo>
                    <a:lnTo>
                      <a:pt x="774" y="2702"/>
                    </a:lnTo>
                    <a:cubicBezTo>
                      <a:pt x="774" y="2707"/>
                      <a:pt x="776" y="2717"/>
                      <a:pt x="786" y="2717"/>
                    </a:cubicBezTo>
                    <a:lnTo>
                      <a:pt x="2592" y="2717"/>
                    </a:lnTo>
                    <a:cubicBezTo>
                      <a:pt x="2599" y="2717"/>
                      <a:pt x="2604" y="2712"/>
                      <a:pt x="2604" y="2702"/>
                    </a:cubicBezTo>
                    <a:lnTo>
                      <a:pt x="2604" y="1093"/>
                    </a:lnTo>
                    <a:lnTo>
                      <a:pt x="2950" y="1324"/>
                    </a:lnTo>
                    <a:cubicBezTo>
                      <a:pt x="2956" y="1328"/>
                      <a:pt x="2962" y="1330"/>
                      <a:pt x="2969" y="1330"/>
                    </a:cubicBezTo>
                    <a:cubicBezTo>
                      <a:pt x="2977" y="1330"/>
                      <a:pt x="2986" y="1326"/>
                      <a:pt x="2993" y="1319"/>
                    </a:cubicBezTo>
                    <a:lnTo>
                      <a:pt x="3360" y="894"/>
                    </a:lnTo>
                    <a:cubicBezTo>
                      <a:pt x="3375" y="877"/>
                      <a:pt x="3372" y="856"/>
                      <a:pt x="3358" y="844"/>
                    </a:cubicBezTo>
                    <a:lnTo>
                      <a:pt x="2602" y="217"/>
                    </a:lnTo>
                    <a:lnTo>
                      <a:pt x="2232" y="3"/>
                    </a:lnTo>
                    <a:cubicBezTo>
                      <a:pt x="2229" y="2"/>
                      <a:pt x="2227" y="2"/>
                      <a:pt x="2226" y="2"/>
                    </a:cubicBezTo>
                    <a:cubicBezTo>
                      <a:pt x="2220" y="2"/>
                      <a:pt x="2217" y="5"/>
                      <a:pt x="2217" y="13"/>
                    </a:cubicBezTo>
                    <a:cubicBezTo>
                      <a:pt x="2208" y="294"/>
                      <a:pt x="1975" y="519"/>
                      <a:pt x="1691" y="519"/>
                    </a:cubicBezTo>
                    <a:cubicBezTo>
                      <a:pt x="1410" y="519"/>
                      <a:pt x="1175" y="294"/>
                      <a:pt x="1165" y="13"/>
                    </a:cubicBezTo>
                    <a:cubicBezTo>
                      <a:pt x="1165" y="6"/>
                      <a:pt x="1162" y="0"/>
                      <a:pt x="11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7264964" y="2989050"/>
                <a:ext cx="1221855" cy="605587"/>
              </a:xfrm>
              <a:custGeom>
                <a:rect b="b" l="l" r="r" t="t"/>
                <a:pathLst>
                  <a:path extrusionOk="0" h="4876" w="9838">
                    <a:moveTo>
                      <a:pt x="183" y="0"/>
                    </a:moveTo>
                    <a:cubicBezTo>
                      <a:pt x="80" y="0"/>
                      <a:pt x="1" y="82"/>
                      <a:pt x="1" y="183"/>
                    </a:cubicBezTo>
                    <a:lnTo>
                      <a:pt x="1" y="4693"/>
                    </a:lnTo>
                    <a:cubicBezTo>
                      <a:pt x="1" y="4794"/>
                      <a:pt x="80" y="4875"/>
                      <a:pt x="183" y="4875"/>
                    </a:cubicBezTo>
                    <a:lnTo>
                      <a:pt x="9655" y="4875"/>
                    </a:lnTo>
                    <a:cubicBezTo>
                      <a:pt x="9756" y="4875"/>
                      <a:pt x="9837" y="4794"/>
                      <a:pt x="9837" y="4690"/>
                    </a:cubicBezTo>
                    <a:lnTo>
                      <a:pt x="9837" y="183"/>
                    </a:lnTo>
                    <a:cubicBezTo>
                      <a:pt x="9837" y="82"/>
                      <a:pt x="9756" y="0"/>
                      <a:pt x="9655"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7874408" y="3379778"/>
                <a:ext cx="529454" cy="143324"/>
              </a:xfrm>
              <a:custGeom>
                <a:rect b="b" l="l" r="r" t="t"/>
                <a:pathLst>
                  <a:path extrusionOk="0" h="1154" w="4263">
                    <a:moveTo>
                      <a:pt x="577" y="0"/>
                    </a:moveTo>
                    <a:cubicBezTo>
                      <a:pt x="260" y="0"/>
                      <a:pt x="0" y="257"/>
                      <a:pt x="0" y="577"/>
                    </a:cubicBezTo>
                    <a:cubicBezTo>
                      <a:pt x="0" y="894"/>
                      <a:pt x="260" y="1153"/>
                      <a:pt x="577" y="1153"/>
                    </a:cubicBezTo>
                    <a:lnTo>
                      <a:pt x="3687" y="1153"/>
                    </a:lnTo>
                    <a:cubicBezTo>
                      <a:pt x="4006" y="1153"/>
                      <a:pt x="4263" y="894"/>
                      <a:pt x="4263" y="577"/>
                    </a:cubicBezTo>
                    <a:cubicBezTo>
                      <a:pt x="4263" y="257"/>
                      <a:pt x="4006"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7874035" y="3085925"/>
                <a:ext cx="529827" cy="54399"/>
              </a:xfrm>
              <a:custGeom>
                <a:rect b="b" l="l" r="r" t="t"/>
                <a:pathLst>
                  <a:path extrusionOk="0" h="438" w="4266">
                    <a:moveTo>
                      <a:pt x="219" y="1"/>
                    </a:moveTo>
                    <a:cubicBezTo>
                      <a:pt x="99" y="1"/>
                      <a:pt x="1" y="99"/>
                      <a:pt x="1" y="219"/>
                    </a:cubicBezTo>
                    <a:cubicBezTo>
                      <a:pt x="1" y="339"/>
                      <a:pt x="99" y="438"/>
                      <a:pt x="219" y="438"/>
                    </a:cubicBezTo>
                    <a:lnTo>
                      <a:pt x="4047" y="438"/>
                    </a:lnTo>
                    <a:cubicBezTo>
                      <a:pt x="4167" y="438"/>
                      <a:pt x="4266" y="339"/>
                      <a:pt x="4266" y="219"/>
                    </a:cubicBezTo>
                    <a:cubicBezTo>
                      <a:pt x="4266" y="99"/>
                      <a:pt x="4167" y="1"/>
                      <a:pt x="4047"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7874035" y="3175099"/>
                <a:ext cx="529827" cy="54399"/>
              </a:xfrm>
              <a:custGeom>
                <a:rect b="b" l="l" r="r" t="t"/>
                <a:pathLst>
                  <a:path extrusionOk="0" h="438" w="4266">
                    <a:moveTo>
                      <a:pt x="219" y="1"/>
                    </a:moveTo>
                    <a:cubicBezTo>
                      <a:pt x="99" y="1"/>
                      <a:pt x="1" y="99"/>
                      <a:pt x="1" y="219"/>
                    </a:cubicBezTo>
                    <a:cubicBezTo>
                      <a:pt x="1" y="339"/>
                      <a:pt x="99" y="438"/>
                      <a:pt x="219" y="438"/>
                    </a:cubicBezTo>
                    <a:lnTo>
                      <a:pt x="4047" y="438"/>
                    </a:lnTo>
                    <a:cubicBezTo>
                      <a:pt x="4167" y="438"/>
                      <a:pt x="4266" y="342"/>
                      <a:pt x="4266" y="219"/>
                    </a:cubicBezTo>
                    <a:cubicBezTo>
                      <a:pt x="4266" y="99"/>
                      <a:pt x="4167" y="1"/>
                      <a:pt x="4047"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7874408" y="3264646"/>
                <a:ext cx="399171" cy="54399"/>
              </a:xfrm>
              <a:custGeom>
                <a:rect b="b" l="l" r="r" t="t"/>
                <a:pathLst>
                  <a:path extrusionOk="0" h="438" w="3214">
                    <a:moveTo>
                      <a:pt x="219" y="0"/>
                    </a:moveTo>
                    <a:cubicBezTo>
                      <a:pt x="99" y="0"/>
                      <a:pt x="0" y="99"/>
                      <a:pt x="0" y="219"/>
                    </a:cubicBezTo>
                    <a:cubicBezTo>
                      <a:pt x="0" y="339"/>
                      <a:pt x="99" y="437"/>
                      <a:pt x="219" y="437"/>
                    </a:cubicBezTo>
                    <a:lnTo>
                      <a:pt x="2992" y="437"/>
                    </a:lnTo>
                    <a:cubicBezTo>
                      <a:pt x="3113" y="437"/>
                      <a:pt x="3211" y="339"/>
                      <a:pt x="3213" y="219"/>
                    </a:cubicBezTo>
                    <a:cubicBezTo>
                      <a:pt x="3213" y="99"/>
                      <a:pt x="3113" y="0"/>
                      <a:pt x="2992"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1"/>
              <p:cNvGrpSpPr/>
              <p:nvPr/>
            </p:nvGrpSpPr>
            <p:grpSpPr>
              <a:xfrm>
                <a:off x="7398105" y="3088657"/>
                <a:ext cx="387496" cy="371724"/>
                <a:chOff x="7550505" y="3088657"/>
                <a:chExt cx="387496" cy="371724"/>
              </a:xfrm>
            </p:grpSpPr>
            <p:sp>
              <p:nvSpPr>
                <p:cNvPr id="268" name="Google Shape;268;p1"/>
                <p:cNvSpPr/>
                <p:nvPr/>
              </p:nvSpPr>
              <p:spPr>
                <a:xfrm>
                  <a:off x="7550505" y="3123309"/>
                  <a:ext cx="387496" cy="337072"/>
                </a:xfrm>
                <a:custGeom>
                  <a:rect b="b" l="l" r="r" t="t"/>
                  <a:pathLst>
                    <a:path extrusionOk="0" h="2714" w="3120">
                      <a:moveTo>
                        <a:pt x="901" y="0"/>
                      </a:moveTo>
                      <a:lnTo>
                        <a:pt x="0" y="2714"/>
                      </a:lnTo>
                      <a:lnTo>
                        <a:pt x="3120" y="2714"/>
                      </a:lnTo>
                      <a:lnTo>
                        <a:pt x="22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7662284" y="3102940"/>
                  <a:ext cx="82219" cy="20493"/>
                </a:xfrm>
                <a:custGeom>
                  <a:rect b="b" l="l" r="r" t="t"/>
                  <a:pathLst>
                    <a:path extrusionOk="0" h="165" w="662">
                      <a:moveTo>
                        <a:pt x="1" y="1"/>
                      </a:moveTo>
                      <a:lnTo>
                        <a:pt x="1" y="164"/>
                      </a:lnTo>
                      <a:lnTo>
                        <a:pt x="661" y="164"/>
                      </a:lnTo>
                      <a:lnTo>
                        <a:pt x="6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7744380" y="3102940"/>
                  <a:ext cx="82095" cy="20493"/>
                </a:xfrm>
                <a:custGeom>
                  <a:rect b="b" l="l" r="r" t="t"/>
                  <a:pathLst>
                    <a:path extrusionOk="0" h="165" w="661">
                      <a:moveTo>
                        <a:pt x="0" y="1"/>
                      </a:moveTo>
                      <a:lnTo>
                        <a:pt x="0" y="164"/>
                      </a:lnTo>
                      <a:lnTo>
                        <a:pt x="660" y="164"/>
                      </a:lnTo>
                      <a:lnTo>
                        <a:pt x="6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7718049" y="3088657"/>
                  <a:ext cx="52287" cy="48437"/>
                </a:xfrm>
                <a:custGeom>
                  <a:rect b="b" l="l" r="r" t="t"/>
                  <a:pathLst>
                    <a:path extrusionOk="0" h="390" w="421">
                      <a:moveTo>
                        <a:pt x="221" y="0"/>
                      </a:moveTo>
                      <a:cubicBezTo>
                        <a:pt x="218" y="0"/>
                        <a:pt x="215" y="0"/>
                        <a:pt x="212" y="0"/>
                      </a:cubicBezTo>
                      <a:cubicBezTo>
                        <a:pt x="97" y="0"/>
                        <a:pt x="1" y="87"/>
                        <a:pt x="1" y="195"/>
                      </a:cubicBezTo>
                      <a:cubicBezTo>
                        <a:pt x="1" y="303"/>
                        <a:pt x="94" y="389"/>
                        <a:pt x="212" y="389"/>
                      </a:cubicBezTo>
                      <a:cubicBezTo>
                        <a:pt x="325" y="389"/>
                        <a:pt x="421" y="303"/>
                        <a:pt x="421" y="195"/>
                      </a:cubicBezTo>
                      <a:cubicBezTo>
                        <a:pt x="421" y="90"/>
                        <a:pt x="334" y="0"/>
                        <a:pt x="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1"/>
              <p:cNvSpPr/>
              <p:nvPr/>
            </p:nvSpPr>
            <p:spPr>
              <a:xfrm>
                <a:off x="7264964" y="3666428"/>
                <a:ext cx="1221855" cy="605587"/>
              </a:xfrm>
              <a:custGeom>
                <a:rect b="b" l="l" r="r" t="t"/>
                <a:pathLst>
                  <a:path extrusionOk="0" h="4876" w="9838">
                    <a:moveTo>
                      <a:pt x="183" y="0"/>
                    </a:moveTo>
                    <a:cubicBezTo>
                      <a:pt x="80" y="0"/>
                      <a:pt x="1" y="82"/>
                      <a:pt x="1" y="183"/>
                    </a:cubicBezTo>
                    <a:lnTo>
                      <a:pt x="1" y="4693"/>
                    </a:lnTo>
                    <a:cubicBezTo>
                      <a:pt x="1" y="4794"/>
                      <a:pt x="80" y="4875"/>
                      <a:pt x="183" y="4875"/>
                    </a:cubicBezTo>
                    <a:lnTo>
                      <a:pt x="9655" y="4875"/>
                    </a:lnTo>
                    <a:cubicBezTo>
                      <a:pt x="9756" y="4875"/>
                      <a:pt x="9837" y="4791"/>
                      <a:pt x="9837" y="4693"/>
                    </a:cubicBezTo>
                    <a:lnTo>
                      <a:pt x="9837" y="183"/>
                    </a:lnTo>
                    <a:cubicBezTo>
                      <a:pt x="9837" y="82"/>
                      <a:pt x="9756" y="0"/>
                      <a:pt x="9655"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7874408" y="4057156"/>
                <a:ext cx="529454" cy="143200"/>
              </a:xfrm>
              <a:custGeom>
                <a:rect b="b" l="l" r="r" t="t"/>
                <a:pathLst>
                  <a:path extrusionOk="0" h="1153" w="4263">
                    <a:moveTo>
                      <a:pt x="577" y="0"/>
                    </a:moveTo>
                    <a:cubicBezTo>
                      <a:pt x="260" y="0"/>
                      <a:pt x="0" y="259"/>
                      <a:pt x="0" y="576"/>
                    </a:cubicBezTo>
                    <a:cubicBezTo>
                      <a:pt x="0" y="896"/>
                      <a:pt x="260" y="1153"/>
                      <a:pt x="577" y="1153"/>
                    </a:cubicBezTo>
                    <a:lnTo>
                      <a:pt x="3687" y="1153"/>
                    </a:lnTo>
                    <a:cubicBezTo>
                      <a:pt x="4006" y="1153"/>
                      <a:pt x="4263" y="893"/>
                      <a:pt x="4263" y="576"/>
                    </a:cubicBezTo>
                    <a:cubicBezTo>
                      <a:pt x="4263" y="257"/>
                      <a:pt x="4006"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7874035" y="3763054"/>
                <a:ext cx="529827" cy="54399"/>
              </a:xfrm>
              <a:custGeom>
                <a:rect b="b" l="l" r="r" t="t"/>
                <a:pathLst>
                  <a:path extrusionOk="0" h="438" w="4266">
                    <a:moveTo>
                      <a:pt x="219" y="0"/>
                    </a:moveTo>
                    <a:cubicBezTo>
                      <a:pt x="99" y="0"/>
                      <a:pt x="1" y="99"/>
                      <a:pt x="1" y="219"/>
                    </a:cubicBezTo>
                    <a:cubicBezTo>
                      <a:pt x="1" y="339"/>
                      <a:pt x="99" y="437"/>
                      <a:pt x="219" y="437"/>
                    </a:cubicBezTo>
                    <a:lnTo>
                      <a:pt x="4047" y="437"/>
                    </a:lnTo>
                    <a:cubicBezTo>
                      <a:pt x="4167" y="437"/>
                      <a:pt x="4266" y="341"/>
                      <a:pt x="4266" y="219"/>
                    </a:cubicBezTo>
                    <a:cubicBezTo>
                      <a:pt x="4266" y="99"/>
                      <a:pt x="4167" y="0"/>
                      <a:pt x="4047"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7874035" y="3852477"/>
                <a:ext cx="529827" cy="54399"/>
              </a:xfrm>
              <a:custGeom>
                <a:rect b="b" l="l" r="r" t="t"/>
                <a:pathLst>
                  <a:path extrusionOk="0" h="438" w="4266">
                    <a:moveTo>
                      <a:pt x="219" y="1"/>
                    </a:moveTo>
                    <a:cubicBezTo>
                      <a:pt x="99" y="1"/>
                      <a:pt x="1" y="99"/>
                      <a:pt x="1" y="219"/>
                    </a:cubicBezTo>
                    <a:cubicBezTo>
                      <a:pt x="1" y="339"/>
                      <a:pt x="99" y="438"/>
                      <a:pt x="219" y="438"/>
                    </a:cubicBezTo>
                    <a:lnTo>
                      <a:pt x="4047" y="438"/>
                    </a:lnTo>
                    <a:cubicBezTo>
                      <a:pt x="4167" y="438"/>
                      <a:pt x="4266" y="342"/>
                      <a:pt x="4266" y="219"/>
                    </a:cubicBezTo>
                    <a:cubicBezTo>
                      <a:pt x="4266" y="99"/>
                      <a:pt x="4167" y="1"/>
                      <a:pt x="4047" y="1"/>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7874408" y="3942024"/>
                <a:ext cx="399171" cy="54399"/>
              </a:xfrm>
              <a:custGeom>
                <a:rect b="b" l="l" r="r" t="t"/>
                <a:pathLst>
                  <a:path extrusionOk="0" h="438" w="3214">
                    <a:moveTo>
                      <a:pt x="219" y="0"/>
                    </a:moveTo>
                    <a:cubicBezTo>
                      <a:pt x="99" y="0"/>
                      <a:pt x="0" y="99"/>
                      <a:pt x="0" y="219"/>
                    </a:cubicBezTo>
                    <a:cubicBezTo>
                      <a:pt x="0" y="339"/>
                      <a:pt x="99" y="437"/>
                      <a:pt x="219" y="437"/>
                    </a:cubicBezTo>
                    <a:lnTo>
                      <a:pt x="2992" y="437"/>
                    </a:lnTo>
                    <a:cubicBezTo>
                      <a:pt x="3113" y="437"/>
                      <a:pt x="3211" y="339"/>
                      <a:pt x="3213" y="219"/>
                    </a:cubicBezTo>
                    <a:cubicBezTo>
                      <a:pt x="3213" y="99"/>
                      <a:pt x="3113" y="0"/>
                      <a:pt x="2992" y="0"/>
                    </a:cubicBezTo>
                    <a:close/>
                  </a:path>
                </a:pathLst>
              </a:custGeom>
              <a:solidFill>
                <a:srgbClr val="76B8F4">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1"/>
              <p:cNvGrpSpPr/>
              <p:nvPr/>
            </p:nvGrpSpPr>
            <p:grpSpPr>
              <a:xfrm>
                <a:off x="7478834" y="3774605"/>
                <a:ext cx="226288" cy="365886"/>
                <a:chOff x="7631234" y="3774605"/>
                <a:chExt cx="226288" cy="365886"/>
              </a:xfrm>
            </p:grpSpPr>
            <p:sp>
              <p:nvSpPr>
                <p:cNvPr id="278" name="Google Shape;278;p1"/>
                <p:cNvSpPr/>
                <p:nvPr/>
              </p:nvSpPr>
              <p:spPr>
                <a:xfrm>
                  <a:off x="7631234" y="3803295"/>
                  <a:ext cx="226288" cy="337196"/>
                </a:xfrm>
                <a:custGeom>
                  <a:rect b="b" l="l" r="r" t="t"/>
                  <a:pathLst>
                    <a:path extrusionOk="0" h="2715" w="1822">
                      <a:moveTo>
                        <a:pt x="251" y="0"/>
                      </a:moveTo>
                      <a:cubicBezTo>
                        <a:pt x="251" y="0"/>
                        <a:pt x="1" y="341"/>
                        <a:pt x="1" y="1120"/>
                      </a:cubicBezTo>
                      <a:cubicBezTo>
                        <a:pt x="1" y="2063"/>
                        <a:pt x="212" y="2714"/>
                        <a:pt x="212" y="2714"/>
                      </a:cubicBezTo>
                      <a:lnTo>
                        <a:pt x="1610" y="2714"/>
                      </a:lnTo>
                      <a:cubicBezTo>
                        <a:pt x="1610" y="2714"/>
                        <a:pt x="1821" y="2061"/>
                        <a:pt x="1821" y="1120"/>
                      </a:cubicBezTo>
                      <a:cubicBezTo>
                        <a:pt x="1821" y="341"/>
                        <a:pt x="1571" y="0"/>
                        <a:pt x="15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7662284" y="3783050"/>
                  <a:ext cx="82219" cy="20368"/>
                </a:xfrm>
                <a:custGeom>
                  <a:rect b="b" l="l" r="r" t="t"/>
                  <a:pathLst>
                    <a:path extrusionOk="0" h="164" w="662">
                      <a:moveTo>
                        <a:pt x="1" y="0"/>
                      </a:moveTo>
                      <a:lnTo>
                        <a:pt x="1" y="163"/>
                      </a:lnTo>
                      <a:lnTo>
                        <a:pt x="661" y="163"/>
                      </a:lnTo>
                      <a:lnTo>
                        <a:pt x="66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7744380" y="3783050"/>
                  <a:ext cx="82095" cy="20368"/>
                </a:xfrm>
                <a:custGeom>
                  <a:rect b="b" l="l" r="r" t="t"/>
                  <a:pathLst>
                    <a:path extrusionOk="0" h="164" w="661">
                      <a:moveTo>
                        <a:pt x="0" y="0"/>
                      </a:moveTo>
                      <a:lnTo>
                        <a:pt x="0" y="163"/>
                      </a:lnTo>
                      <a:lnTo>
                        <a:pt x="660" y="163"/>
                      </a:lnTo>
                      <a:lnTo>
                        <a:pt x="6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7718049" y="3774605"/>
                  <a:ext cx="52287" cy="37508"/>
                </a:xfrm>
                <a:custGeom>
                  <a:rect b="b" l="l" r="r" t="t"/>
                  <a:pathLst>
                    <a:path extrusionOk="0" h="302" w="421">
                      <a:moveTo>
                        <a:pt x="212" y="1"/>
                      </a:moveTo>
                      <a:cubicBezTo>
                        <a:pt x="97" y="1"/>
                        <a:pt x="1" y="66"/>
                        <a:pt x="1" y="150"/>
                      </a:cubicBezTo>
                      <a:cubicBezTo>
                        <a:pt x="1" y="234"/>
                        <a:pt x="94" y="301"/>
                        <a:pt x="212" y="301"/>
                      </a:cubicBezTo>
                      <a:cubicBezTo>
                        <a:pt x="325" y="301"/>
                        <a:pt x="421" y="234"/>
                        <a:pt x="421" y="150"/>
                      </a:cubicBezTo>
                      <a:cubicBezTo>
                        <a:pt x="421" y="6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p1"/>
              <p:cNvSpPr txBox="1"/>
              <p:nvPr/>
            </p:nvSpPr>
            <p:spPr>
              <a:xfrm>
                <a:off x="7872550" y="20407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sp>
            <p:nvSpPr>
              <p:cNvPr id="283" name="Google Shape;283;p1"/>
              <p:cNvSpPr txBox="1"/>
              <p:nvPr/>
            </p:nvSpPr>
            <p:spPr>
              <a:xfrm>
                <a:off x="7872550" y="27213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sp>
            <p:nvSpPr>
              <p:cNvPr id="284" name="Google Shape;284;p1"/>
              <p:cNvSpPr txBox="1"/>
              <p:nvPr/>
            </p:nvSpPr>
            <p:spPr>
              <a:xfrm>
                <a:off x="7872550" y="34019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sp>
            <p:nvSpPr>
              <p:cNvPr id="285" name="Google Shape;285;p1"/>
              <p:cNvSpPr txBox="1"/>
              <p:nvPr/>
            </p:nvSpPr>
            <p:spPr>
              <a:xfrm>
                <a:off x="7872550" y="40825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grpSp>
        <p:grpSp>
          <p:nvGrpSpPr>
            <p:cNvPr id="286" name="Google Shape;286;p1"/>
            <p:cNvGrpSpPr/>
            <p:nvPr/>
          </p:nvGrpSpPr>
          <p:grpSpPr>
            <a:xfrm>
              <a:off x="5922001" y="3015629"/>
              <a:ext cx="1703138" cy="1588371"/>
              <a:chOff x="6074401" y="3015629"/>
              <a:chExt cx="1703138" cy="1588371"/>
            </a:xfrm>
          </p:grpSpPr>
          <p:sp>
            <p:nvSpPr>
              <p:cNvPr id="287" name="Google Shape;287;p1"/>
              <p:cNvSpPr/>
              <p:nvPr/>
            </p:nvSpPr>
            <p:spPr>
              <a:xfrm>
                <a:off x="7622913" y="3254462"/>
                <a:ext cx="154626" cy="154377"/>
              </a:xfrm>
              <a:custGeom>
                <a:rect b="b" l="l" r="r" t="t"/>
                <a:pathLst>
                  <a:path extrusionOk="0" h="1243" w="1245">
                    <a:moveTo>
                      <a:pt x="623" y="1"/>
                    </a:moveTo>
                    <a:cubicBezTo>
                      <a:pt x="279" y="1"/>
                      <a:pt x="1" y="279"/>
                      <a:pt x="1" y="623"/>
                    </a:cubicBezTo>
                    <a:cubicBezTo>
                      <a:pt x="1" y="964"/>
                      <a:pt x="279" y="1242"/>
                      <a:pt x="623" y="1242"/>
                    </a:cubicBezTo>
                    <a:cubicBezTo>
                      <a:pt x="966" y="1242"/>
                      <a:pt x="1245" y="964"/>
                      <a:pt x="1245" y="623"/>
                    </a:cubicBezTo>
                    <a:cubicBezTo>
                      <a:pt x="1245" y="279"/>
                      <a:pt x="966"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1"/>
              <p:cNvGrpSpPr/>
              <p:nvPr/>
            </p:nvGrpSpPr>
            <p:grpSpPr>
              <a:xfrm>
                <a:off x="6074401" y="3015629"/>
                <a:ext cx="1625869" cy="1588371"/>
                <a:chOff x="6074401" y="3015629"/>
                <a:chExt cx="1625869" cy="1588371"/>
              </a:xfrm>
            </p:grpSpPr>
            <p:grpSp>
              <p:nvGrpSpPr>
                <p:cNvPr id="289" name="Google Shape;289;p1"/>
                <p:cNvGrpSpPr/>
                <p:nvPr/>
              </p:nvGrpSpPr>
              <p:grpSpPr>
                <a:xfrm>
                  <a:off x="6591565" y="3015629"/>
                  <a:ext cx="723326" cy="1163613"/>
                  <a:chOff x="6591565" y="3015629"/>
                  <a:chExt cx="723326" cy="1163613"/>
                </a:xfrm>
              </p:grpSpPr>
              <p:sp>
                <p:nvSpPr>
                  <p:cNvPr id="290" name="Google Shape;290;p1"/>
                  <p:cNvSpPr/>
                  <p:nvPr/>
                </p:nvSpPr>
                <p:spPr>
                  <a:xfrm>
                    <a:off x="6591565" y="3209751"/>
                    <a:ext cx="723326" cy="969113"/>
                  </a:xfrm>
                  <a:custGeom>
                    <a:rect b="b" l="l" r="r" t="t"/>
                    <a:pathLst>
                      <a:path extrusionOk="0" h="7803" w="5824">
                        <a:moveTo>
                          <a:pt x="0" y="0"/>
                        </a:moveTo>
                        <a:lnTo>
                          <a:pt x="0" y="7803"/>
                        </a:lnTo>
                        <a:lnTo>
                          <a:pt x="5824" y="7803"/>
                        </a:lnTo>
                        <a:lnTo>
                          <a:pt x="58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6591565" y="4054424"/>
                    <a:ext cx="723326" cy="124818"/>
                  </a:xfrm>
                  <a:custGeom>
                    <a:rect b="b" l="l" r="r" t="t"/>
                    <a:pathLst>
                      <a:path extrusionOk="0" h="1005" w="5824">
                        <a:moveTo>
                          <a:pt x="0" y="0"/>
                        </a:moveTo>
                        <a:lnTo>
                          <a:pt x="0" y="1004"/>
                        </a:lnTo>
                        <a:lnTo>
                          <a:pt x="5824" y="1004"/>
                        </a:lnTo>
                        <a:lnTo>
                          <a:pt x="5824" y="0"/>
                        </a:lnTo>
                        <a:close/>
                      </a:path>
                    </a:pathLst>
                  </a:custGeom>
                  <a:solidFill>
                    <a:srgbClr val="2F3352">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6792519" y="3289113"/>
                    <a:ext cx="72283" cy="72035"/>
                  </a:xfrm>
                  <a:custGeom>
                    <a:rect b="b" l="l" r="r" t="t"/>
                    <a:pathLst>
                      <a:path extrusionOk="0" h="580" w="582">
                        <a:moveTo>
                          <a:pt x="291" y="0"/>
                        </a:moveTo>
                        <a:cubicBezTo>
                          <a:pt x="128" y="0"/>
                          <a:pt x="1" y="130"/>
                          <a:pt x="1" y="288"/>
                        </a:cubicBezTo>
                        <a:cubicBezTo>
                          <a:pt x="1" y="452"/>
                          <a:pt x="133" y="579"/>
                          <a:pt x="291" y="579"/>
                        </a:cubicBezTo>
                        <a:cubicBezTo>
                          <a:pt x="452" y="579"/>
                          <a:pt x="582" y="447"/>
                          <a:pt x="582" y="288"/>
                        </a:cubicBezTo>
                        <a:cubicBezTo>
                          <a:pt x="582" y="130"/>
                          <a:pt x="452" y="0"/>
                          <a:pt x="2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7041290" y="3289113"/>
                    <a:ext cx="72283" cy="72035"/>
                  </a:xfrm>
                  <a:custGeom>
                    <a:rect b="b" l="l" r="r" t="t"/>
                    <a:pathLst>
                      <a:path extrusionOk="0" h="580" w="582">
                        <a:moveTo>
                          <a:pt x="291" y="0"/>
                        </a:moveTo>
                        <a:cubicBezTo>
                          <a:pt x="130" y="0"/>
                          <a:pt x="1" y="130"/>
                          <a:pt x="1" y="288"/>
                        </a:cubicBezTo>
                        <a:cubicBezTo>
                          <a:pt x="1" y="452"/>
                          <a:pt x="130" y="579"/>
                          <a:pt x="291" y="579"/>
                        </a:cubicBezTo>
                        <a:cubicBezTo>
                          <a:pt x="452" y="579"/>
                          <a:pt x="582" y="447"/>
                          <a:pt x="582" y="288"/>
                        </a:cubicBezTo>
                        <a:cubicBezTo>
                          <a:pt x="582" y="130"/>
                          <a:pt x="450" y="0"/>
                          <a:pt x="2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6812515" y="3015629"/>
                    <a:ext cx="281432" cy="325770"/>
                  </a:xfrm>
                  <a:custGeom>
                    <a:rect b="b" l="l" r="r" t="t"/>
                    <a:pathLst>
                      <a:path extrusionOk="0" h="2623" w="2266">
                        <a:moveTo>
                          <a:pt x="1132" y="0"/>
                        </a:moveTo>
                        <a:cubicBezTo>
                          <a:pt x="507" y="0"/>
                          <a:pt x="1" y="507"/>
                          <a:pt x="1" y="1131"/>
                        </a:cubicBezTo>
                        <a:lnTo>
                          <a:pt x="1" y="2490"/>
                        </a:lnTo>
                        <a:cubicBezTo>
                          <a:pt x="1" y="2562"/>
                          <a:pt x="61" y="2623"/>
                          <a:pt x="133" y="2623"/>
                        </a:cubicBezTo>
                        <a:cubicBezTo>
                          <a:pt x="205" y="2623"/>
                          <a:pt x="265" y="2562"/>
                          <a:pt x="265" y="2490"/>
                        </a:cubicBezTo>
                        <a:lnTo>
                          <a:pt x="265" y="1131"/>
                        </a:lnTo>
                        <a:cubicBezTo>
                          <a:pt x="265" y="653"/>
                          <a:pt x="652" y="264"/>
                          <a:pt x="1132" y="264"/>
                        </a:cubicBezTo>
                        <a:cubicBezTo>
                          <a:pt x="1610" y="264"/>
                          <a:pt x="2001" y="651"/>
                          <a:pt x="2001" y="1131"/>
                        </a:cubicBezTo>
                        <a:lnTo>
                          <a:pt x="2001" y="2490"/>
                        </a:lnTo>
                        <a:cubicBezTo>
                          <a:pt x="2001" y="2562"/>
                          <a:pt x="2061" y="2623"/>
                          <a:pt x="2133" y="2623"/>
                        </a:cubicBezTo>
                        <a:cubicBezTo>
                          <a:pt x="2205" y="2623"/>
                          <a:pt x="2265" y="2562"/>
                          <a:pt x="2265" y="2490"/>
                        </a:cubicBezTo>
                        <a:lnTo>
                          <a:pt x="2265" y="1131"/>
                        </a:lnTo>
                        <a:cubicBezTo>
                          <a:pt x="2265" y="507"/>
                          <a:pt x="1756"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1"/>
                <p:cNvGrpSpPr/>
                <p:nvPr/>
              </p:nvGrpSpPr>
              <p:grpSpPr>
                <a:xfrm>
                  <a:off x="6235984" y="3270608"/>
                  <a:ext cx="565099" cy="908262"/>
                  <a:chOff x="6235984" y="3270608"/>
                  <a:chExt cx="565099" cy="908262"/>
                </a:xfrm>
              </p:grpSpPr>
              <p:sp>
                <p:nvSpPr>
                  <p:cNvPr id="296" name="Google Shape;296;p1"/>
                  <p:cNvSpPr/>
                  <p:nvPr/>
                </p:nvSpPr>
                <p:spPr>
                  <a:xfrm>
                    <a:off x="6236357" y="3421757"/>
                    <a:ext cx="564726" cy="757108"/>
                  </a:xfrm>
                  <a:custGeom>
                    <a:rect b="b" l="l" r="r" t="t"/>
                    <a:pathLst>
                      <a:path extrusionOk="0" h="6096" w="4547">
                        <a:moveTo>
                          <a:pt x="0" y="1"/>
                        </a:moveTo>
                        <a:lnTo>
                          <a:pt x="0" y="6096"/>
                        </a:lnTo>
                        <a:lnTo>
                          <a:pt x="4546" y="6096"/>
                        </a:lnTo>
                        <a:lnTo>
                          <a:pt x="45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6235984" y="4081872"/>
                    <a:ext cx="565099" cy="96998"/>
                  </a:xfrm>
                  <a:custGeom>
                    <a:rect b="b" l="l" r="r" t="t"/>
                    <a:pathLst>
                      <a:path extrusionOk="0" h="781" w="4550">
                        <a:moveTo>
                          <a:pt x="1" y="0"/>
                        </a:moveTo>
                        <a:lnTo>
                          <a:pt x="1" y="781"/>
                        </a:lnTo>
                        <a:lnTo>
                          <a:pt x="4549" y="781"/>
                        </a:lnTo>
                        <a:lnTo>
                          <a:pt x="4549" y="0"/>
                        </a:lnTo>
                        <a:close/>
                      </a:path>
                    </a:pathLst>
                  </a:custGeom>
                  <a:solidFill>
                    <a:srgbClr val="2F3352">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6393841" y="3484105"/>
                    <a:ext cx="56137" cy="55889"/>
                  </a:xfrm>
                  <a:custGeom>
                    <a:rect b="b" l="l" r="r" t="t"/>
                    <a:pathLst>
                      <a:path extrusionOk="0" h="450" w="452">
                        <a:moveTo>
                          <a:pt x="226" y="1"/>
                        </a:moveTo>
                        <a:cubicBezTo>
                          <a:pt x="103" y="1"/>
                          <a:pt x="0" y="99"/>
                          <a:pt x="0" y="227"/>
                        </a:cubicBezTo>
                        <a:cubicBezTo>
                          <a:pt x="0" y="349"/>
                          <a:pt x="99" y="450"/>
                          <a:pt x="226" y="450"/>
                        </a:cubicBezTo>
                        <a:cubicBezTo>
                          <a:pt x="348" y="450"/>
                          <a:pt x="452" y="351"/>
                          <a:pt x="452" y="227"/>
                        </a:cubicBezTo>
                        <a:cubicBezTo>
                          <a:pt x="452" y="99"/>
                          <a:pt x="348"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6587715" y="3484105"/>
                    <a:ext cx="56137" cy="55889"/>
                  </a:xfrm>
                  <a:custGeom>
                    <a:rect b="b" l="l" r="r" t="t"/>
                    <a:pathLst>
                      <a:path extrusionOk="0" h="450" w="452">
                        <a:moveTo>
                          <a:pt x="226" y="1"/>
                        </a:moveTo>
                        <a:cubicBezTo>
                          <a:pt x="103" y="1"/>
                          <a:pt x="0" y="99"/>
                          <a:pt x="0" y="227"/>
                        </a:cubicBezTo>
                        <a:cubicBezTo>
                          <a:pt x="0" y="349"/>
                          <a:pt x="101" y="450"/>
                          <a:pt x="226" y="450"/>
                        </a:cubicBezTo>
                        <a:cubicBezTo>
                          <a:pt x="348" y="450"/>
                          <a:pt x="451" y="351"/>
                          <a:pt x="451" y="227"/>
                        </a:cubicBezTo>
                        <a:cubicBezTo>
                          <a:pt x="451" y="99"/>
                          <a:pt x="353"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6409241" y="3270608"/>
                    <a:ext cx="219457" cy="254232"/>
                  </a:xfrm>
                  <a:custGeom>
                    <a:rect b="b" l="l" r="r" t="t"/>
                    <a:pathLst>
                      <a:path extrusionOk="0" h="2047" w="1767">
                        <a:moveTo>
                          <a:pt x="882" y="0"/>
                        </a:moveTo>
                        <a:cubicBezTo>
                          <a:pt x="397" y="0"/>
                          <a:pt x="1" y="397"/>
                          <a:pt x="1" y="882"/>
                        </a:cubicBezTo>
                        <a:lnTo>
                          <a:pt x="1" y="1946"/>
                        </a:lnTo>
                        <a:cubicBezTo>
                          <a:pt x="1" y="2001"/>
                          <a:pt x="44" y="2046"/>
                          <a:pt x="102" y="2046"/>
                        </a:cubicBezTo>
                        <a:cubicBezTo>
                          <a:pt x="159" y="2046"/>
                          <a:pt x="203" y="2001"/>
                          <a:pt x="203" y="1946"/>
                        </a:cubicBezTo>
                        <a:lnTo>
                          <a:pt x="203" y="882"/>
                        </a:lnTo>
                        <a:cubicBezTo>
                          <a:pt x="203" y="507"/>
                          <a:pt x="508" y="204"/>
                          <a:pt x="882" y="204"/>
                        </a:cubicBezTo>
                        <a:cubicBezTo>
                          <a:pt x="1257" y="204"/>
                          <a:pt x="1562" y="507"/>
                          <a:pt x="1562" y="882"/>
                        </a:cubicBezTo>
                        <a:lnTo>
                          <a:pt x="1562" y="1946"/>
                        </a:lnTo>
                        <a:cubicBezTo>
                          <a:pt x="1562" y="2001"/>
                          <a:pt x="1605" y="2046"/>
                          <a:pt x="1663" y="2046"/>
                        </a:cubicBezTo>
                        <a:cubicBezTo>
                          <a:pt x="1720" y="2046"/>
                          <a:pt x="1766" y="2001"/>
                          <a:pt x="1766" y="1946"/>
                        </a:cubicBezTo>
                        <a:lnTo>
                          <a:pt x="1766" y="882"/>
                        </a:lnTo>
                        <a:cubicBezTo>
                          <a:pt x="1766" y="397"/>
                          <a:pt x="1370" y="0"/>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1"/>
                <p:cNvGrpSpPr/>
                <p:nvPr/>
              </p:nvGrpSpPr>
              <p:grpSpPr>
                <a:xfrm>
                  <a:off x="6074401" y="3331713"/>
                  <a:ext cx="1625869" cy="1272287"/>
                  <a:chOff x="6074401" y="3331713"/>
                  <a:chExt cx="1625869" cy="1272287"/>
                </a:xfrm>
              </p:grpSpPr>
              <p:grpSp>
                <p:nvGrpSpPr>
                  <p:cNvPr id="302" name="Google Shape;302;p1"/>
                  <p:cNvGrpSpPr/>
                  <p:nvPr/>
                </p:nvGrpSpPr>
                <p:grpSpPr>
                  <a:xfrm>
                    <a:off x="6262190" y="4429875"/>
                    <a:ext cx="1045008" cy="174125"/>
                    <a:chOff x="6262190" y="4429875"/>
                    <a:chExt cx="1045008" cy="174125"/>
                  </a:xfrm>
                </p:grpSpPr>
                <p:sp>
                  <p:nvSpPr>
                    <p:cNvPr id="303" name="Google Shape;303;p1"/>
                    <p:cNvSpPr/>
                    <p:nvPr/>
                  </p:nvSpPr>
                  <p:spPr>
                    <a:xfrm>
                      <a:off x="6262190" y="4429875"/>
                      <a:ext cx="174125" cy="173752"/>
                    </a:xfrm>
                    <a:custGeom>
                      <a:rect b="b" l="l" r="r" t="t"/>
                      <a:pathLst>
                        <a:path extrusionOk="0" h="1399" w="1402">
                          <a:moveTo>
                            <a:pt x="700" y="1"/>
                          </a:moveTo>
                          <a:cubicBezTo>
                            <a:pt x="313" y="1"/>
                            <a:pt x="1" y="313"/>
                            <a:pt x="1" y="700"/>
                          </a:cubicBezTo>
                          <a:cubicBezTo>
                            <a:pt x="1" y="1086"/>
                            <a:pt x="313" y="1399"/>
                            <a:pt x="700" y="1399"/>
                          </a:cubicBezTo>
                          <a:cubicBezTo>
                            <a:pt x="1086" y="1399"/>
                            <a:pt x="1401" y="1086"/>
                            <a:pt x="1401" y="700"/>
                          </a:cubicBezTo>
                          <a:cubicBezTo>
                            <a:pt x="1401" y="313"/>
                            <a:pt x="1086"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7133197" y="4429875"/>
                      <a:ext cx="174001" cy="174125"/>
                    </a:xfrm>
                    <a:custGeom>
                      <a:rect b="b" l="l" r="r" t="t"/>
                      <a:pathLst>
                        <a:path extrusionOk="0" h="1402" w="1401">
                          <a:moveTo>
                            <a:pt x="699" y="1"/>
                          </a:moveTo>
                          <a:cubicBezTo>
                            <a:pt x="313" y="1"/>
                            <a:pt x="0" y="316"/>
                            <a:pt x="0" y="700"/>
                          </a:cubicBezTo>
                          <a:cubicBezTo>
                            <a:pt x="0" y="1084"/>
                            <a:pt x="315" y="1401"/>
                            <a:pt x="699" y="1401"/>
                          </a:cubicBezTo>
                          <a:cubicBezTo>
                            <a:pt x="1088" y="1401"/>
                            <a:pt x="1400" y="1084"/>
                            <a:pt x="1400" y="700"/>
                          </a:cubicBezTo>
                          <a:cubicBezTo>
                            <a:pt x="1400" y="313"/>
                            <a:pt x="1083" y="1"/>
                            <a:pt x="6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1"/>
                  <p:cNvGrpSpPr/>
                  <p:nvPr/>
                </p:nvGrpSpPr>
                <p:grpSpPr>
                  <a:xfrm>
                    <a:off x="6074401" y="3331713"/>
                    <a:ext cx="1625869" cy="1231054"/>
                    <a:chOff x="6074401" y="3331713"/>
                    <a:chExt cx="1625869" cy="1231054"/>
                  </a:xfrm>
                </p:grpSpPr>
                <p:sp>
                  <p:nvSpPr>
                    <p:cNvPr id="306" name="Google Shape;306;p1"/>
                    <p:cNvSpPr/>
                    <p:nvPr/>
                  </p:nvSpPr>
                  <p:spPr>
                    <a:xfrm>
                      <a:off x="6303424" y="4470737"/>
                      <a:ext cx="91658" cy="92030"/>
                    </a:xfrm>
                    <a:custGeom>
                      <a:rect b="b" l="l" r="r" t="t"/>
                      <a:pathLst>
                        <a:path extrusionOk="0" fill="none" h="741" w="738">
                          <a:moveTo>
                            <a:pt x="738" y="371"/>
                          </a:moveTo>
                          <a:cubicBezTo>
                            <a:pt x="738" y="575"/>
                            <a:pt x="572" y="741"/>
                            <a:pt x="368" y="741"/>
                          </a:cubicBezTo>
                          <a:cubicBezTo>
                            <a:pt x="164" y="741"/>
                            <a:pt x="0" y="575"/>
                            <a:pt x="0" y="371"/>
                          </a:cubicBezTo>
                          <a:cubicBezTo>
                            <a:pt x="0" y="167"/>
                            <a:pt x="164" y="1"/>
                            <a:pt x="368" y="1"/>
                          </a:cubicBezTo>
                          <a:cubicBezTo>
                            <a:pt x="572" y="1"/>
                            <a:pt x="738" y="167"/>
                            <a:pt x="738" y="371"/>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7174058" y="4470737"/>
                      <a:ext cx="92030" cy="92030"/>
                    </a:xfrm>
                    <a:custGeom>
                      <a:rect b="b" l="l" r="r" t="t"/>
                      <a:pathLst>
                        <a:path extrusionOk="0" fill="none" h="741" w="741">
                          <a:moveTo>
                            <a:pt x="740" y="371"/>
                          </a:moveTo>
                          <a:cubicBezTo>
                            <a:pt x="740" y="575"/>
                            <a:pt x="574" y="741"/>
                            <a:pt x="370" y="741"/>
                          </a:cubicBezTo>
                          <a:cubicBezTo>
                            <a:pt x="166" y="741"/>
                            <a:pt x="0" y="575"/>
                            <a:pt x="0" y="371"/>
                          </a:cubicBezTo>
                          <a:cubicBezTo>
                            <a:pt x="0" y="167"/>
                            <a:pt x="166" y="1"/>
                            <a:pt x="370" y="1"/>
                          </a:cubicBezTo>
                          <a:cubicBezTo>
                            <a:pt x="574" y="1"/>
                            <a:pt x="740" y="167"/>
                            <a:pt x="740" y="371"/>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6074401" y="3331713"/>
                      <a:ext cx="1625869" cy="887764"/>
                    </a:xfrm>
                    <a:custGeom>
                      <a:rect b="b" l="l" r="r" t="t"/>
                      <a:pathLst>
                        <a:path extrusionOk="0" fill="none" h="7148" w="13091">
                          <a:moveTo>
                            <a:pt x="11350" y="1864"/>
                          </a:moveTo>
                          <a:lnTo>
                            <a:pt x="0" y="1864"/>
                          </a:lnTo>
                          <a:lnTo>
                            <a:pt x="1186" y="7148"/>
                          </a:lnTo>
                          <a:lnTo>
                            <a:pt x="10158" y="7148"/>
                          </a:lnTo>
                          <a:lnTo>
                            <a:pt x="11669" y="459"/>
                          </a:lnTo>
                          <a:lnTo>
                            <a:pt x="1309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6228905" y="4219359"/>
                      <a:ext cx="1107221" cy="188283"/>
                    </a:xfrm>
                    <a:custGeom>
                      <a:rect b="b" l="l" r="r" t="t"/>
                      <a:pathLst>
                        <a:path extrusionOk="0" fill="none" h="1516" w="8915">
                          <a:moveTo>
                            <a:pt x="0" y="1516"/>
                          </a:moveTo>
                          <a:lnTo>
                            <a:pt x="8914" y="1516"/>
                          </a:lnTo>
                          <a:lnTo>
                            <a:pt x="8914"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7220012" y="4407520"/>
                      <a:ext cx="124" cy="109294"/>
                    </a:xfrm>
                    <a:custGeom>
                      <a:rect b="b" l="l" r="r" t="t"/>
                      <a:pathLst>
                        <a:path extrusionOk="0" fill="none" h="880" w="1">
                          <a:moveTo>
                            <a:pt x="0" y="1"/>
                          </a:moveTo>
                          <a:lnTo>
                            <a:pt x="0" y="88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349005" y="4407520"/>
                      <a:ext cx="124" cy="109294"/>
                    </a:xfrm>
                    <a:custGeom>
                      <a:rect b="b" l="l" r="r" t="t"/>
                      <a:pathLst>
                        <a:path extrusionOk="0" fill="none" h="880" w="1">
                          <a:moveTo>
                            <a:pt x="1" y="1"/>
                          </a:moveTo>
                          <a:lnTo>
                            <a:pt x="1" y="88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7220012" y="3563219"/>
                      <a:ext cx="135499" cy="656260"/>
                    </a:xfrm>
                    <a:custGeom>
                      <a:rect b="b" l="l" r="r" t="t"/>
                      <a:pathLst>
                        <a:path extrusionOk="0" fill="none" h="5284" w="1091">
                          <a:moveTo>
                            <a:pt x="1090" y="0"/>
                          </a:moveTo>
                          <a:lnTo>
                            <a:pt x="0"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7069110" y="3563219"/>
                      <a:ext cx="89298" cy="656260"/>
                    </a:xfrm>
                    <a:custGeom>
                      <a:rect b="b" l="l" r="r" t="t"/>
                      <a:pathLst>
                        <a:path extrusionOk="0" fill="none" h="5284" w="719">
                          <a:moveTo>
                            <a:pt x="718" y="0"/>
                          </a:moveTo>
                          <a:lnTo>
                            <a:pt x="0"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6918084" y="3563219"/>
                      <a:ext cx="43097" cy="656260"/>
                    </a:xfrm>
                    <a:custGeom>
                      <a:rect b="b" l="l" r="r" t="t"/>
                      <a:pathLst>
                        <a:path extrusionOk="0" fill="none" h="5284" w="347">
                          <a:moveTo>
                            <a:pt x="347" y="0"/>
                          </a:moveTo>
                          <a:lnTo>
                            <a:pt x="1"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6763581" y="3563219"/>
                      <a:ext cx="3726" cy="656260"/>
                    </a:xfrm>
                    <a:custGeom>
                      <a:rect b="b" l="l" r="r" t="t"/>
                      <a:pathLst>
                        <a:path extrusionOk="0" fill="none" h="5284" w="30">
                          <a:moveTo>
                            <a:pt x="1" y="0"/>
                          </a:moveTo>
                          <a:lnTo>
                            <a:pt x="30"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6566477" y="3563219"/>
                      <a:ext cx="49306" cy="656260"/>
                    </a:xfrm>
                    <a:custGeom>
                      <a:rect b="b" l="l" r="r" t="t"/>
                      <a:pathLst>
                        <a:path extrusionOk="0" fill="none" h="5284" w="397">
                          <a:moveTo>
                            <a:pt x="1" y="0"/>
                          </a:moveTo>
                          <a:lnTo>
                            <a:pt x="397"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6369374" y="3563219"/>
                      <a:ext cx="95508" cy="656260"/>
                    </a:xfrm>
                    <a:custGeom>
                      <a:rect b="b" l="l" r="r" t="t"/>
                      <a:pathLst>
                        <a:path extrusionOk="0" fill="none" h="5284" w="769">
                          <a:moveTo>
                            <a:pt x="0" y="0"/>
                          </a:moveTo>
                          <a:lnTo>
                            <a:pt x="769"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6172146" y="3563219"/>
                      <a:ext cx="141834" cy="656260"/>
                    </a:xfrm>
                    <a:custGeom>
                      <a:rect b="b" l="l" r="r" t="t"/>
                      <a:pathLst>
                        <a:path extrusionOk="0" fill="none" h="5284" w="1142">
                          <a:moveTo>
                            <a:pt x="1" y="0"/>
                          </a:moveTo>
                          <a:lnTo>
                            <a:pt x="1141"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6108059" y="3714990"/>
                      <a:ext cx="1341706" cy="124"/>
                    </a:xfrm>
                    <a:custGeom>
                      <a:rect b="b" l="l" r="r" t="t"/>
                      <a:pathLst>
                        <a:path extrusionOk="0" fill="none" h="1" w="10803">
                          <a:moveTo>
                            <a:pt x="10802" y="1"/>
                          </a:moveTo>
                          <a:lnTo>
                            <a:pt x="0"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6146188" y="3880794"/>
                      <a:ext cx="1266318" cy="124"/>
                    </a:xfrm>
                    <a:custGeom>
                      <a:rect b="b" l="l" r="r" t="t"/>
                      <a:pathLst>
                        <a:path extrusionOk="0" fill="none" h="1" w="10196">
                          <a:moveTo>
                            <a:pt x="10195" y="1"/>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6183448" y="4046972"/>
                      <a:ext cx="1191178" cy="124"/>
                    </a:xfrm>
                    <a:custGeom>
                      <a:rect b="b" l="l" r="r" t="t"/>
                      <a:pathLst>
                        <a:path extrusionOk="0" fill="none" h="1" w="9591">
                          <a:moveTo>
                            <a:pt x="9590" y="0"/>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nvGrpSpPr>
            <p:cNvPr id="322" name="Google Shape;322;p1"/>
            <p:cNvGrpSpPr/>
            <p:nvPr/>
          </p:nvGrpSpPr>
          <p:grpSpPr>
            <a:xfrm>
              <a:off x="8437526" y="3440014"/>
              <a:ext cx="723326" cy="1163986"/>
              <a:chOff x="8589926" y="3440014"/>
              <a:chExt cx="723326" cy="1163986"/>
            </a:xfrm>
          </p:grpSpPr>
          <p:sp>
            <p:nvSpPr>
              <p:cNvPr id="323" name="Google Shape;323;p1"/>
              <p:cNvSpPr/>
              <p:nvPr/>
            </p:nvSpPr>
            <p:spPr>
              <a:xfrm>
                <a:off x="8589926" y="3634509"/>
                <a:ext cx="723326" cy="969486"/>
              </a:xfrm>
              <a:custGeom>
                <a:rect b="b" l="l" r="r" t="t"/>
                <a:pathLst>
                  <a:path extrusionOk="0" h="7806" w="5824">
                    <a:moveTo>
                      <a:pt x="0" y="0"/>
                    </a:moveTo>
                    <a:lnTo>
                      <a:pt x="0" y="7805"/>
                    </a:lnTo>
                    <a:lnTo>
                      <a:pt x="5824" y="7805"/>
                    </a:lnTo>
                    <a:lnTo>
                      <a:pt x="58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8589926" y="4479182"/>
                <a:ext cx="723326" cy="124818"/>
              </a:xfrm>
              <a:custGeom>
                <a:rect b="b" l="l" r="r" t="t"/>
                <a:pathLst>
                  <a:path extrusionOk="0" h="1005" w="5824">
                    <a:moveTo>
                      <a:pt x="0" y="0"/>
                    </a:moveTo>
                    <a:lnTo>
                      <a:pt x="0" y="1004"/>
                    </a:lnTo>
                    <a:lnTo>
                      <a:pt x="5824" y="1004"/>
                    </a:lnTo>
                    <a:lnTo>
                      <a:pt x="5824" y="0"/>
                    </a:lnTo>
                    <a:close/>
                  </a:path>
                </a:pathLst>
              </a:custGeom>
              <a:solidFill>
                <a:srgbClr val="2F3352">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8791252" y="3714120"/>
                <a:ext cx="72283" cy="72035"/>
              </a:xfrm>
              <a:custGeom>
                <a:rect b="b" l="l" r="r" t="t"/>
                <a:pathLst>
                  <a:path extrusionOk="0" h="580" w="582">
                    <a:moveTo>
                      <a:pt x="295" y="0"/>
                    </a:moveTo>
                    <a:cubicBezTo>
                      <a:pt x="294" y="0"/>
                      <a:pt x="292" y="0"/>
                      <a:pt x="291" y="0"/>
                    </a:cubicBezTo>
                    <a:cubicBezTo>
                      <a:pt x="128" y="0"/>
                      <a:pt x="0" y="130"/>
                      <a:pt x="0" y="289"/>
                    </a:cubicBezTo>
                    <a:cubicBezTo>
                      <a:pt x="0" y="452"/>
                      <a:pt x="132" y="579"/>
                      <a:pt x="291" y="579"/>
                    </a:cubicBezTo>
                    <a:cubicBezTo>
                      <a:pt x="454" y="579"/>
                      <a:pt x="581" y="447"/>
                      <a:pt x="581" y="289"/>
                    </a:cubicBezTo>
                    <a:cubicBezTo>
                      <a:pt x="581" y="131"/>
                      <a:pt x="452" y="0"/>
                      <a:pt x="2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9040023" y="3714120"/>
                <a:ext cx="71910" cy="72035"/>
              </a:xfrm>
              <a:custGeom>
                <a:rect b="b" l="l" r="r" t="t"/>
                <a:pathLst>
                  <a:path extrusionOk="0" h="580" w="579">
                    <a:moveTo>
                      <a:pt x="293" y="0"/>
                    </a:moveTo>
                    <a:cubicBezTo>
                      <a:pt x="291" y="0"/>
                      <a:pt x="290" y="0"/>
                      <a:pt x="288" y="0"/>
                    </a:cubicBezTo>
                    <a:cubicBezTo>
                      <a:pt x="127" y="0"/>
                      <a:pt x="0" y="130"/>
                      <a:pt x="0" y="289"/>
                    </a:cubicBezTo>
                    <a:cubicBezTo>
                      <a:pt x="0" y="452"/>
                      <a:pt x="127" y="579"/>
                      <a:pt x="288" y="579"/>
                    </a:cubicBezTo>
                    <a:cubicBezTo>
                      <a:pt x="449" y="579"/>
                      <a:pt x="579" y="447"/>
                      <a:pt x="579" y="289"/>
                    </a:cubicBezTo>
                    <a:cubicBezTo>
                      <a:pt x="579" y="131"/>
                      <a:pt x="451" y="0"/>
                      <a:pt x="2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8810876" y="3440014"/>
                <a:ext cx="281432" cy="326391"/>
              </a:xfrm>
              <a:custGeom>
                <a:rect b="b" l="l" r="r" t="t"/>
                <a:pathLst>
                  <a:path extrusionOk="0" h="2628" w="2266">
                    <a:moveTo>
                      <a:pt x="1132" y="0"/>
                    </a:moveTo>
                    <a:cubicBezTo>
                      <a:pt x="507" y="0"/>
                      <a:pt x="1" y="510"/>
                      <a:pt x="1" y="1134"/>
                    </a:cubicBezTo>
                    <a:lnTo>
                      <a:pt x="1" y="2493"/>
                    </a:lnTo>
                    <a:cubicBezTo>
                      <a:pt x="1" y="2565"/>
                      <a:pt x="61" y="2625"/>
                      <a:pt x="133" y="2625"/>
                    </a:cubicBezTo>
                    <a:cubicBezTo>
                      <a:pt x="205" y="2625"/>
                      <a:pt x="265" y="2565"/>
                      <a:pt x="265" y="2493"/>
                    </a:cubicBezTo>
                    <a:lnTo>
                      <a:pt x="265" y="1134"/>
                    </a:lnTo>
                    <a:cubicBezTo>
                      <a:pt x="265" y="656"/>
                      <a:pt x="652" y="265"/>
                      <a:pt x="1132" y="265"/>
                    </a:cubicBezTo>
                    <a:cubicBezTo>
                      <a:pt x="1610" y="265"/>
                      <a:pt x="2001" y="654"/>
                      <a:pt x="2001" y="1134"/>
                    </a:cubicBezTo>
                    <a:lnTo>
                      <a:pt x="2001" y="2496"/>
                    </a:lnTo>
                    <a:cubicBezTo>
                      <a:pt x="2001" y="2568"/>
                      <a:pt x="2061" y="2628"/>
                      <a:pt x="2133" y="2628"/>
                    </a:cubicBezTo>
                    <a:cubicBezTo>
                      <a:pt x="2208" y="2628"/>
                      <a:pt x="2265" y="2568"/>
                      <a:pt x="2263" y="2493"/>
                    </a:cubicBezTo>
                    <a:lnTo>
                      <a:pt x="2263" y="1134"/>
                    </a:lnTo>
                    <a:cubicBezTo>
                      <a:pt x="2263" y="510"/>
                      <a:pt x="1756"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34f804713e0_3_16"/>
          <p:cNvPicPr preferRelativeResize="0"/>
          <p:nvPr/>
        </p:nvPicPr>
        <p:blipFill rotWithShape="1">
          <a:blip r:embed="rId3">
            <a:alphaModFix/>
          </a:blip>
          <a:srcRect b="0" l="0" r="0" t="0"/>
          <a:stretch/>
        </p:blipFill>
        <p:spPr>
          <a:xfrm>
            <a:off x="311700" y="1152075"/>
            <a:ext cx="6079498" cy="2618226"/>
          </a:xfrm>
          <a:prstGeom prst="rect">
            <a:avLst/>
          </a:prstGeom>
          <a:noFill/>
          <a:ln>
            <a:noFill/>
          </a:ln>
        </p:spPr>
      </p:pic>
      <p:sp>
        <p:nvSpPr>
          <p:cNvPr id="395" name="Google Shape;395;g34f804713e0_3_16"/>
          <p:cNvSpPr txBox="1"/>
          <p:nvPr/>
        </p:nvSpPr>
        <p:spPr>
          <a:xfrm>
            <a:off x="6429925" y="1406875"/>
            <a:ext cx="2402400" cy="2515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Log(Purchase Price) distribution is similar across all stores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Range: $9 - $10, with Amazon’s average price being the lowest at $9.09</a:t>
            </a:r>
            <a:endParaRPr b="0" i="0" sz="1500" u="none" cap="none" strike="noStrike">
              <a:solidFill>
                <a:schemeClr val="dk1"/>
              </a:solidFill>
              <a:latin typeface="Arial"/>
              <a:ea typeface="Arial"/>
              <a:cs typeface="Arial"/>
              <a:sym typeface="Arial"/>
            </a:endParaRPr>
          </a:p>
        </p:txBody>
      </p:sp>
      <p:sp>
        <p:nvSpPr>
          <p:cNvPr id="396" name="Google Shape;396;g34f804713e0_3_16"/>
          <p:cNvSpPr txBox="1"/>
          <p:nvPr>
            <p:ph type="title"/>
          </p:nvPr>
        </p:nvSpPr>
        <p:spPr>
          <a:xfrm>
            <a:off x="311700" y="167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Average Price of Beauty products</a:t>
            </a:r>
            <a:endParaRPr/>
          </a:p>
        </p:txBody>
      </p:sp>
      <p:pic>
        <p:nvPicPr>
          <p:cNvPr id="397" name="Google Shape;397;g34f804713e0_3_16"/>
          <p:cNvPicPr preferRelativeResize="0"/>
          <p:nvPr/>
        </p:nvPicPr>
        <p:blipFill rotWithShape="1">
          <a:blip r:embed="rId4">
            <a:alphaModFix/>
          </a:blip>
          <a:srcRect b="0" l="0" r="0" t="0"/>
          <a:stretch/>
        </p:blipFill>
        <p:spPr>
          <a:xfrm>
            <a:off x="406800" y="3930875"/>
            <a:ext cx="2128250" cy="88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50c2cb02d2_1_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Average Price distribution by Gender</a:t>
            </a:r>
            <a:endParaRPr/>
          </a:p>
        </p:txBody>
      </p:sp>
      <p:pic>
        <p:nvPicPr>
          <p:cNvPr id="403" name="Google Shape;403;g350c2cb02d2_1_0"/>
          <p:cNvPicPr preferRelativeResize="0"/>
          <p:nvPr/>
        </p:nvPicPr>
        <p:blipFill rotWithShape="1">
          <a:blip r:embed="rId3">
            <a:alphaModFix/>
          </a:blip>
          <a:srcRect b="0" l="0" r="0" t="0"/>
          <a:stretch/>
        </p:blipFill>
        <p:spPr>
          <a:xfrm>
            <a:off x="311700" y="949575"/>
            <a:ext cx="5708099" cy="3625125"/>
          </a:xfrm>
          <a:prstGeom prst="rect">
            <a:avLst/>
          </a:prstGeom>
          <a:noFill/>
          <a:ln>
            <a:noFill/>
          </a:ln>
        </p:spPr>
      </p:pic>
      <p:sp>
        <p:nvSpPr>
          <p:cNvPr id="404" name="Google Shape;404;g350c2cb02d2_1_0"/>
          <p:cNvSpPr txBox="1"/>
          <p:nvPr/>
        </p:nvSpPr>
        <p:spPr>
          <a:xfrm>
            <a:off x="6178925" y="1825975"/>
            <a:ext cx="2849400" cy="2487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Both genders have a similar distribution to the average price of beauty products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Females average price is slightly higher by about 50 cents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405" name="Google Shape;405;g350c2cb02d2_1_0"/>
          <p:cNvPicPr preferRelativeResize="0"/>
          <p:nvPr/>
        </p:nvPicPr>
        <p:blipFill rotWithShape="1">
          <a:blip r:embed="rId4">
            <a:alphaModFix/>
          </a:blip>
          <a:srcRect b="0" l="0" r="0" t="0"/>
          <a:stretch/>
        </p:blipFill>
        <p:spPr>
          <a:xfrm>
            <a:off x="2182575" y="2190800"/>
            <a:ext cx="1277775" cy="63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34f804713e0_8_0"/>
          <p:cNvPicPr preferRelativeResize="0"/>
          <p:nvPr/>
        </p:nvPicPr>
        <p:blipFill rotWithShape="1">
          <a:blip r:embed="rId3">
            <a:alphaModFix/>
          </a:blip>
          <a:srcRect b="0" l="0" r="0" t="0"/>
          <a:stretch/>
        </p:blipFill>
        <p:spPr>
          <a:xfrm>
            <a:off x="5372700" y="738125"/>
            <a:ext cx="3323349" cy="3790325"/>
          </a:xfrm>
          <a:prstGeom prst="rect">
            <a:avLst/>
          </a:prstGeom>
          <a:noFill/>
          <a:ln cap="flat" cmpd="sng" w="9525">
            <a:solidFill>
              <a:srgbClr val="191919"/>
            </a:solidFill>
            <a:prstDash val="solid"/>
            <a:round/>
            <a:headEnd len="sm" w="sm" type="none"/>
            <a:tailEnd len="sm" w="sm" type="none"/>
          </a:ln>
        </p:spPr>
      </p:pic>
      <p:pic>
        <p:nvPicPr>
          <p:cNvPr id="412" name="Google Shape;412;g34f804713e0_8_0"/>
          <p:cNvPicPr preferRelativeResize="0"/>
          <p:nvPr/>
        </p:nvPicPr>
        <p:blipFill rotWithShape="1">
          <a:blip r:embed="rId4">
            <a:alphaModFix/>
          </a:blip>
          <a:srcRect b="0" l="0" r="3909" t="0"/>
          <a:stretch/>
        </p:blipFill>
        <p:spPr>
          <a:xfrm>
            <a:off x="933050" y="738125"/>
            <a:ext cx="3467500" cy="3790324"/>
          </a:xfrm>
          <a:prstGeom prst="rect">
            <a:avLst/>
          </a:prstGeom>
          <a:noFill/>
          <a:ln cap="flat" cmpd="sng" w="9525">
            <a:solidFill>
              <a:srgbClr val="191919"/>
            </a:solidFill>
            <a:prstDash val="solid"/>
            <a:round/>
            <a:headEnd len="sm" w="sm" type="none"/>
            <a:tailEnd len="sm" w="sm" type="none"/>
          </a:ln>
        </p:spPr>
      </p:pic>
      <p:sp>
        <p:nvSpPr>
          <p:cNvPr id="413" name="Google Shape;413;g34f804713e0_8_0"/>
          <p:cNvSpPr txBox="1"/>
          <p:nvPr>
            <p:ph type="title"/>
          </p:nvPr>
        </p:nvSpPr>
        <p:spPr>
          <a:xfrm>
            <a:off x="590075" y="43325"/>
            <a:ext cx="7704000" cy="54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600"/>
              <a:t>Conversion Rates</a:t>
            </a:r>
            <a:endParaRPr sz="2600"/>
          </a:p>
        </p:txBody>
      </p:sp>
      <p:sp>
        <p:nvSpPr>
          <p:cNvPr id="414" name="Google Shape;414;g34f804713e0_8_0"/>
          <p:cNvSpPr txBox="1"/>
          <p:nvPr/>
        </p:nvSpPr>
        <p:spPr>
          <a:xfrm>
            <a:off x="805350" y="4595450"/>
            <a:ext cx="3595200" cy="400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Amazon has the highest conversion rate amongst the three!</a:t>
            </a:r>
            <a:endParaRPr b="0" i="0" sz="1200" u="none" cap="none" strike="noStrike">
              <a:solidFill>
                <a:schemeClr val="dk1"/>
              </a:solidFill>
              <a:latin typeface="Arial"/>
              <a:ea typeface="Arial"/>
              <a:cs typeface="Arial"/>
              <a:sym typeface="Arial"/>
            </a:endParaRPr>
          </a:p>
        </p:txBody>
      </p:sp>
      <p:sp>
        <p:nvSpPr>
          <p:cNvPr id="415" name="Google Shape;415;g34f804713e0_8_0"/>
          <p:cNvSpPr txBox="1"/>
          <p:nvPr/>
        </p:nvSpPr>
        <p:spPr>
          <a:xfrm>
            <a:off x="5165425" y="4533650"/>
            <a:ext cx="3595200" cy="524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Customers browsing for less than 60 seconds most probably end up not buying!</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4ff466f57a_2_0"/>
          <p:cNvSpPr txBox="1"/>
          <p:nvPr>
            <p:ph type="title"/>
          </p:nvPr>
        </p:nvSpPr>
        <p:spPr>
          <a:xfrm>
            <a:off x="1010650" y="86225"/>
            <a:ext cx="69711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600"/>
              <a:t>Conversion Rates of Two Peak Months of the Holiday Season </a:t>
            </a:r>
            <a:endParaRPr sz="2600"/>
          </a:p>
        </p:txBody>
      </p:sp>
      <p:pic>
        <p:nvPicPr>
          <p:cNvPr id="421" name="Google Shape;421;g34ff466f57a_2_0"/>
          <p:cNvPicPr preferRelativeResize="0"/>
          <p:nvPr/>
        </p:nvPicPr>
        <p:blipFill rotWithShape="1">
          <a:blip r:embed="rId3">
            <a:alphaModFix/>
          </a:blip>
          <a:srcRect b="0" l="0" r="0" t="0"/>
          <a:stretch/>
        </p:blipFill>
        <p:spPr>
          <a:xfrm>
            <a:off x="98900" y="1309150"/>
            <a:ext cx="4692201" cy="3248401"/>
          </a:xfrm>
          <a:prstGeom prst="rect">
            <a:avLst/>
          </a:prstGeom>
          <a:noFill/>
          <a:ln cap="flat" cmpd="sng" w="9525">
            <a:solidFill>
              <a:srgbClr val="191919"/>
            </a:solidFill>
            <a:prstDash val="solid"/>
            <a:round/>
            <a:headEnd len="sm" w="sm" type="none"/>
            <a:tailEnd len="sm" w="sm" type="none"/>
          </a:ln>
        </p:spPr>
      </p:pic>
      <p:sp>
        <p:nvSpPr>
          <p:cNvPr id="422" name="Google Shape;422;g34ff466f57a_2_0"/>
          <p:cNvSpPr/>
          <p:nvPr/>
        </p:nvSpPr>
        <p:spPr>
          <a:xfrm>
            <a:off x="5188625" y="1249075"/>
            <a:ext cx="3746700" cy="3248400"/>
          </a:xfrm>
          <a:prstGeom prst="bevel">
            <a:avLst>
              <a:gd fmla="val 12500"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400"/>
              <a:buFont typeface="Arimo"/>
              <a:buChar char="★"/>
            </a:pPr>
            <a:r>
              <a:rPr b="0" i="0" lang="en" sz="1400" u="none" cap="none" strike="noStrike">
                <a:solidFill>
                  <a:schemeClr val="dk1"/>
                </a:solidFill>
                <a:latin typeface="Arimo"/>
                <a:ea typeface="Arimo"/>
                <a:cs typeface="Arimo"/>
                <a:sym typeface="Arimo"/>
              </a:rPr>
              <a:t>November's daily conversion rates are more volatile with higher peaks, signaling impulsive shopper behavior or successful promotions.</a:t>
            </a:r>
            <a:endParaRPr b="0" i="0" sz="1400" u="none" cap="none" strike="noStrike">
              <a:solidFill>
                <a:schemeClr val="dk1"/>
              </a:solidFill>
              <a:latin typeface="Arimo"/>
              <a:ea typeface="Arimo"/>
              <a:cs typeface="Arimo"/>
              <a:sym typeface="Arim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mo"/>
              <a:ea typeface="Arimo"/>
              <a:cs typeface="Arimo"/>
              <a:sym typeface="Arimo"/>
            </a:endParaRPr>
          </a:p>
          <a:p>
            <a:pPr indent="-285750" lvl="0" marL="285750" marR="0" rtl="0" algn="l">
              <a:lnSpc>
                <a:spcPct val="100000"/>
              </a:lnSpc>
              <a:spcBef>
                <a:spcPts val="0"/>
              </a:spcBef>
              <a:spcAft>
                <a:spcPts val="0"/>
              </a:spcAft>
              <a:buClr>
                <a:schemeClr val="dk1"/>
              </a:buClr>
              <a:buSzPts val="1400"/>
              <a:buFont typeface="Arimo"/>
              <a:buChar char="★"/>
            </a:pPr>
            <a:r>
              <a:rPr b="0" i="0" lang="en" sz="1400" u="none" cap="none" strike="noStrike">
                <a:solidFill>
                  <a:schemeClr val="dk1"/>
                </a:solidFill>
                <a:latin typeface="Arimo"/>
                <a:ea typeface="Arimo"/>
                <a:cs typeface="Arimo"/>
                <a:sym typeface="Arimo"/>
              </a:rPr>
              <a:t>December's rates are steadier but lower, reflecting consistent yet cautious purchasing patterns.</a:t>
            </a:r>
            <a:endParaRPr b="0" i="0" sz="1400" u="none" cap="none" strike="noStrike">
              <a:solidFill>
                <a:schemeClr val="dk1"/>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50c2cb02d2_2_9"/>
          <p:cNvSpPr txBox="1"/>
          <p:nvPr>
            <p:ph type="title"/>
          </p:nvPr>
        </p:nvSpPr>
        <p:spPr>
          <a:xfrm>
            <a:off x="784975" y="877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600"/>
              <a:t>Conversion Rates of Two Peak Months of the Holiday Season </a:t>
            </a:r>
            <a:endParaRPr sz="2600"/>
          </a:p>
          <a:p>
            <a:pPr indent="0" lvl="0" marL="0" rtl="0" algn="l">
              <a:lnSpc>
                <a:spcPct val="100000"/>
              </a:lnSpc>
              <a:spcBef>
                <a:spcPts val="0"/>
              </a:spcBef>
              <a:spcAft>
                <a:spcPts val="0"/>
              </a:spcAft>
              <a:buSzPts val="3000"/>
              <a:buNone/>
            </a:pPr>
            <a:r>
              <a:t/>
            </a:r>
            <a:endParaRPr/>
          </a:p>
        </p:txBody>
      </p:sp>
      <p:pic>
        <p:nvPicPr>
          <p:cNvPr id="428" name="Google Shape;428;g350c2cb02d2_2_9"/>
          <p:cNvPicPr preferRelativeResize="0"/>
          <p:nvPr/>
        </p:nvPicPr>
        <p:blipFill rotWithShape="1">
          <a:blip r:embed="rId3">
            <a:alphaModFix/>
          </a:blip>
          <a:srcRect b="0" l="0" r="0" t="0"/>
          <a:stretch/>
        </p:blipFill>
        <p:spPr>
          <a:xfrm>
            <a:off x="5203975" y="2248425"/>
            <a:ext cx="3007975" cy="2657150"/>
          </a:xfrm>
          <a:prstGeom prst="rect">
            <a:avLst/>
          </a:prstGeom>
          <a:noFill/>
          <a:ln cap="flat" cmpd="sng" w="9525">
            <a:solidFill>
              <a:srgbClr val="191919"/>
            </a:solidFill>
            <a:prstDash val="solid"/>
            <a:round/>
            <a:headEnd len="sm" w="sm" type="none"/>
            <a:tailEnd len="sm" w="sm" type="none"/>
          </a:ln>
        </p:spPr>
      </p:pic>
      <p:pic>
        <p:nvPicPr>
          <p:cNvPr id="429" name="Google Shape;429;g350c2cb02d2_2_9"/>
          <p:cNvPicPr preferRelativeResize="0"/>
          <p:nvPr/>
        </p:nvPicPr>
        <p:blipFill rotWithShape="1">
          <a:blip r:embed="rId4">
            <a:alphaModFix/>
          </a:blip>
          <a:srcRect b="0" l="0" r="0" t="0"/>
          <a:stretch/>
        </p:blipFill>
        <p:spPr>
          <a:xfrm>
            <a:off x="936450" y="2292550"/>
            <a:ext cx="3007976" cy="2657150"/>
          </a:xfrm>
          <a:prstGeom prst="rect">
            <a:avLst/>
          </a:prstGeom>
          <a:noFill/>
          <a:ln cap="flat" cmpd="sng" w="9525">
            <a:solidFill>
              <a:srgbClr val="191919"/>
            </a:solidFill>
            <a:prstDash val="solid"/>
            <a:round/>
            <a:headEnd len="sm" w="sm" type="none"/>
            <a:tailEnd len="sm" w="sm" type="none"/>
          </a:ln>
        </p:spPr>
      </p:pic>
      <p:sp>
        <p:nvSpPr>
          <p:cNvPr id="430" name="Google Shape;430;g350c2cb02d2_2_9"/>
          <p:cNvSpPr/>
          <p:nvPr/>
        </p:nvSpPr>
        <p:spPr>
          <a:xfrm>
            <a:off x="1366175" y="1021675"/>
            <a:ext cx="6671400" cy="909600"/>
          </a:xfrm>
          <a:prstGeom prst="wedgeRoundRectCallout">
            <a:avLst>
              <a:gd fmla="val 17846" name="adj1"/>
              <a:gd fmla="val 48807" name="adj2"/>
              <a:gd fmla="val 0" name="adj3"/>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000000"/>
              </a:solidFill>
              <a:latin typeface="Arimo"/>
              <a:ea typeface="Arimo"/>
              <a:cs typeface="Arimo"/>
              <a:sym typeface="Arimo"/>
            </a:endParaRPr>
          </a:p>
          <a:p>
            <a:pPr indent="-311150" lvl="0" marL="457200" marR="0" rtl="0" algn="l">
              <a:lnSpc>
                <a:spcPct val="115000"/>
              </a:lnSpc>
              <a:spcBef>
                <a:spcPts val="1200"/>
              </a:spcBef>
              <a:spcAft>
                <a:spcPts val="0"/>
              </a:spcAft>
              <a:buClr>
                <a:srgbClr val="000000"/>
              </a:buClr>
              <a:buSzPts val="1300"/>
              <a:buFont typeface="Arial"/>
              <a:buChar char="●"/>
            </a:pPr>
            <a:r>
              <a:rPr b="0" i="0" lang="en" sz="1300" u="none" cap="none" strike="noStrike">
                <a:solidFill>
                  <a:srgbClr val="000000"/>
                </a:solidFill>
                <a:latin typeface="Arimo"/>
                <a:ea typeface="Arimo"/>
                <a:cs typeface="Arimo"/>
                <a:sym typeface="Arimo"/>
              </a:rPr>
              <a:t>Despite fewer shopping sessions in November, the higher average conversion rate highlights a more decisive shopper intent compared to December's larger volume but lower conversion rates.</a:t>
            </a:r>
            <a:endParaRPr b="0" i="0" sz="1300" u="none" cap="none" strike="noStrike">
              <a:solidFill>
                <a:srgbClr val="000000"/>
              </a:solidFill>
              <a:latin typeface="Arimo"/>
              <a:ea typeface="Arimo"/>
              <a:cs typeface="Arimo"/>
              <a:sym typeface="Arimo"/>
            </a:endParaRPr>
          </a:p>
          <a:p>
            <a:pPr indent="0" lvl="0" marL="0" marR="0" rtl="0" algn="ctr">
              <a:lnSpc>
                <a:spcPct val="100000"/>
              </a:lnSpc>
              <a:spcBef>
                <a:spcPts val="1200"/>
              </a:spcBef>
              <a:spcAft>
                <a:spcPts val="0"/>
              </a:spcAft>
              <a:buClr>
                <a:srgbClr val="000000"/>
              </a:buClr>
              <a:buSzPts val="1300"/>
              <a:buFont typeface="Arial"/>
              <a:buNone/>
            </a:pPr>
            <a:r>
              <a:t/>
            </a:r>
            <a:endParaRPr b="0" i="0" sz="1300" u="none" cap="none" strike="noStrike">
              <a:solidFill>
                <a:srgbClr val="000000"/>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4ff466f57a_2_9"/>
          <p:cNvSpPr txBox="1"/>
          <p:nvPr>
            <p:ph type="title"/>
          </p:nvPr>
        </p:nvSpPr>
        <p:spPr>
          <a:xfrm>
            <a:off x="922225" y="282950"/>
            <a:ext cx="7501800" cy="2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Conversion Rate for Basket View</a:t>
            </a:r>
            <a:endParaRPr/>
          </a:p>
        </p:txBody>
      </p:sp>
      <p:pic>
        <p:nvPicPr>
          <p:cNvPr id="436" name="Google Shape;436;g34ff466f57a_2_9"/>
          <p:cNvPicPr preferRelativeResize="0"/>
          <p:nvPr/>
        </p:nvPicPr>
        <p:blipFill rotWithShape="1">
          <a:blip r:embed="rId3">
            <a:alphaModFix/>
          </a:blip>
          <a:srcRect b="0" l="0" r="0" t="0"/>
          <a:stretch/>
        </p:blipFill>
        <p:spPr>
          <a:xfrm>
            <a:off x="4008725" y="1103400"/>
            <a:ext cx="4763549" cy="3888500"/>
          </a:xfrm>
          <a:prstGeom prst="rect">
            <a:avLst/>
          </a:prstGeom>
          <a:noFill/>
          <a:ln>
            <a:noFill/>
          </a:ln>
        </p:spPr>
      </p:pic>
      <p:sp>
        <p:nvSpPr>
          <p:cNvPr id="437" name="Google Shape;437;g34ff466f57a_2_9"/>
          <p:cNvSpPr txBox="1"/>
          <p:nvPr/>
        </p:nvSpPr>
        <p:spPr>
          <a:xfrm>
            <a:off x="402450" y="1606425"/>
            <a:ext cx="3313800" cy="291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For sessions where users saw their basket (TRUE), the conversion rate is 60.8%</a:t>
            </a:r>
            <a:endParaRPr b="0" i="0" sz="15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For sessions without basket views (FALSE), the conversion rate is 0%</a:t>
            </a:r>
            <a:endParaRPr b="0" i="0" sz="15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34f804713e0_3_34"/>
          <p:cNvPicPr preferRelativeResize="0"/>
          <p:nvPr/>
        </p:nvPicPr>
        <p:blipFill rotWithShape="1">
          <a:blip r:embed="rId3">
            <a:alphaModFix/>
          </a:blip>
          <a:srcRect b="0" l="0" r="2447" t="0"/>
          <a:stretch/>
        </p:blipFill>
        <p:spPr>
          <a:xfrm>
            <a:off x="512900" y="806575"/>
            <a:ext cx="5423999" cy="4145824"/>
          </a:xfrm>
          <a:prstGeom prst="rect">
            <a:avLst/>
          </a:prstGeom>
          <a:noFill/>
          <a:ln>
            <a:noFill/>
          </a:ln>
        </p:spPr>
      </p:pic>
      <p:sp>
        <p:nvSpPr>
          <p:cNvPr id="443" name="Google Shape;443;g34f804713e0_3_34"/>
          <p:cNvSpPr txBox="1"/>
          <p:nvPr/>
        </p:nvSpPr>
        <p:spPr>
          <a:xfrm>
            <a:off x="6080475" y="806650"/>
            <a:ext cx="2940300" cy="4145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mo"/>
              <a:buChar char="●"/>
            </a:pPr>
            <a:r>
              <a:rPr b="1" i="0" lang="en" sz="1400" u="none" cap="none" strike="noStrike">
                <a:solidFill>
                  <a:schemeClr val="dk1"/>
                </a:solidFill>
                <a:latin typeface="Arial"/>
                <a:ea typeface="Arial"/>
                <a:cs typeface="Arial"/>
                <a:sym typeface="Arial"/>
              </a:rPr>
              <a:t>Walmart </a:t>
            </a:r>
            <a:r>
              <a:rPr b="0" i="0" lang="en" sz="1400" u="none" cap="none" strike="noStrike">
                <a:solidFill>
                  <a:schemeClr val="dk1"/>
                </a:solidFill>
                <a:latin typeface="Arial"/>
                <a:ea typeface="Arial"/>
                <a:cs typeface="Arial"/>
                <a:sym typeface="Arial"/>
              </a:rPr>
              <a:t>has the highest total number of purchases, significantly outperforming the others.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mo"/>
              <a:buChar char="●"/>
            </a:pPr>
            <a:r>
              <a:rPr b="0" i="0" lang="en" sz="1400" u="none" cap="none" strike="noStrike">
                <a:solidFill>
                  <a:schemeClr val="dk1"/>
                </a:solidFill>
                <a:latin typeface="Arial"/>
                <a:ea typeface="Arial"/>
                <a:cs typeface="Arial"/>
                <a:sym typeface="Arial"/>
              </a:rPr>
              <a:t>In Walmart, </a:t>
            </a:r>
            <a:r>
              <a:rPr b="1" i="0" lang="en" sz="1400" u="none" cap="none" strike="noStrike">
                <a:solidFill>
                  <a:schemeClr val="dk1"/>
                </a:solidFill>
                <a:latin typeface="Arial"/>
                <a:ea typeface="Arial"/>
                <a:cs typeface="Arial"/>
                <a:sym typeface="Arial"/>
              </a:rPr>
              <a:t>Haircare</a:t>
            </a:r>
            <a:r>
              <a:rPr b="0" i="0" lang="en" sz="1400" u="none" cap="none" strike="noStrike">
                <a:solidFill>
                  <a:schemeClr val="dk1"/>
                </a:solidFill>
                <a:latin typeface="Arial"/>
                <a:ea typeface="Arial"/>
                <a:cs typeface="Arial"/>
                <a:sym typeface="Arial"/>
              </a:rPr>
              <a:t> is the top category, indicating strong demand in mass retail channels.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
              <a:buFont typeface="Arial"/>
              <a:buNone/>
            </a:pPr>
            <a:r>
              <a:t/>
            </a:r>
            <a:endParaRPr b="0" i="0" sz="2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mo"/>
              <a:buChar char="●"/>
            </a:pPr>
            <a:r>
              <a:rPr b="0" i="0" lang="en" sz="1400" u="none" cap="none" strike="noStrike">
                <a:solidFill>
                  <a:schemeClr val="dk1"/>
                </a:solidFill>
                <a:latin typeface="Arial"/>
                <a:ea typeface="Arial"/>
                <a:cs typeface="Arial"/>
                <a:sym typeface="Arial"/>
              </a:rPr>
              <a:t>In </a:t>
            </a:r>
            <a:r>
              <a:rPr b="1" i="0" lang="en" sz="1400" u="none" cap="none" strike="noStrike">
                <a:solidFill>
                  <a:schemeClr val="dk1"/>
                </a:solidFill>
                <a:latin typeface="Arial"/>
                <a:ea typeface="Arial"/>
                <a:cs typeface="Arial"/>
                <a:sym typeface="Arial"/>
              </a:rPr>
              <a:t>Target </a:t>
            </a:r>
            <a:r>
              <a:rPr b="0" i="0" lang="en" sz="1400" u="none" cap="none" strike="noStrike">
                <a:solidFill>
                  <a:schemeClr val="dk1"/>
                </a:solidFill>
                <a:latin typeface="Arial"/>
                <a:ea typeface="Arial"/>
                <a:cs typeface="Arial"/>
                <a:sym typeface="Arial"/>
              </a:rPr>
              <a:t>and </a:t>
            </a:r>
            <a:r>
              <a:rPr b="1" i="0" lang="en" sz="1400" u="none" cap="none" strike="noStrike">
                <a:solidFill>
                  <a:schemeClr val="dk1"/>
                </a:solidFill>
                <a:latin typeface="Arial"/>
                <a:ea typeface="Arial"/>
                <a:cs typeface="Arial"/>
                <a:sym typeface="Arial"/>
              </a:rPr>
              <a:t>Amazon,</a:t>
            </a:r>
            <a:r>
              <a:rPr b="0" i="0" lang="en" sz="1400" u="none" cap="none" strike="noStrike">
                <a:solidFill>
                  <a:schemeClr val="dk1"/>
                </a:solidFill>
                <a:latin typeface="Arial"/>
                <a:ea typeface="Arial"/>
                <a:cs typeface="Arial"/>
                <a:sym typeface="Arial"/>
              </a:rPr>
              <a:t> skincare is the most purchased category.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Strategic Insight:</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we can clearly suggest smarter product placement</a:t>
            </a:r>
            <a:r>
              <a:rPr b="1" i="0" lang="en" sz="14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and </a:t>
            </a:r>
            <a:r>
              <a:rPr b="1" i="0" lang="en" sz="1400" u="none" cap="none" strike="noStrike">
                <a:solidFill>
                  <a:schemeClr val="dk1"/>
                </a:solidFill>
                <a:latin typeface="Arial"/>
                <a:ea typeface="Arial"/>
                <a:cs typeface="Arial"/>
                <a:sym typeface="Arial"/>
              </a:rPr>
              <a:t>inventory strategies</a:t>
            </a:r>
            <a:r>
              <a:rPr b="0" i="0" lang="en" sz="1400" u="none" cap="none" strike="noStrike">
                <a:solidFill>
                  <a:schemeClr val="dk1"/>
                </a:solidFill>
                <a:latin typeface="Arial"/>
                <a:ea typeface="Arial"/>
                <a:cs typeface="Arial"/>
                <a:sym typeface="Arial"/>
              </a:rPr>
              <a:t> for each retailer</a:t>
            </a:r>
            <a:endParaRPr b="0" i="0" sz="1400" u="none" cap="none" strike="noStrike">
              <a:solidFill>
                <a:schemeClr val="dk1"/>
              </a:solidFill>
              <a:latin typeface="Arial"/>
              <a:ea typeface="Arial"/>
              <a:cs typeface="Arial"/>
              <a:sym typeface="Arial"/>
            </a:endParaRPr>
          </a:p>
        </p:txBody>
      </p:sp>
      <p:sp>
        <p:nvSpPr>
          <p:cNvPr id="444" name="Google Shape;444;g34f804713e0_3_34"/>
          <p:cNvSpPr txBox="1"/>
          <p:nvPr>
            <p:ph idx="4294967295" type="title"/>
          </p:nvPr>
        </p:nvSpPr>
        <p:spPr>
          <a:xfrm>
            <a:off x="1336800" y="174225"/>
            <a:ext cx="6470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Top 3 Most Purchased Category By Retailer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4feb18b39c_0_24"/>
          <p:cNvSpPr txBox="1"/>
          <p:nvPr>
            <p:ph type="title"/>
          </p:nvPr>
        </p:nvSpPr>
        <p:spPr>
          <a:xfrm>
            <a:off x="827400" y="115850"/>
            <a:ext cx="74892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3600"/>
              <a:buFont typeface="Calibri"/>
              <a:buNone/>
            </a:pPr>
            <a:r>
              <a:rPr lang="en" sz="2400"/>
              <a:t>Total Revenue By Main &amp; Micro Catergory</a:t>
            </a:r>
            <a:endParaRPr sz="2400"/>
          </a:p>
          <a:p>
            <a:pPr indent="0" lvl="0" marL="0" rtl="0" algn="l">
              <a:lnSpc>
                <a:spcPct val="100000"/>
              </a:lnSpc>
              <a:spcBef>
                <a:spcPts val="0"/>
              </a:spcBef>
              <a:spcAft>
                <a:spcPts val="0"/>
              </a:spcAft>
              <a:buSzPts val="3000"/>
              <a:buNone/>
            </a:pPr>
            <a:r>
              <a:t/>
            </a:r>
            <a:endParaRPr sz="2400"/>
          </a:p>
          <a:p>
            <a:pPr indent="0" lvl="0" marL="0" rtl="0" algn="l">
              <a:lnSpc>
                <a:spcPct val="100000"/>
              </a:lnSpc>
              <a:spcBef>
                <a:spcPts val="0"/>
              </a:spcBef>
              <a:spcAft>
                <a:spcPts val="0"/>
              </a:spcAft>
              <a:buSzPts val="3000"/>
              <a:buNone/>
            </a:pPr>
            <a:r>
              <a:t/>
            </a:r>
            <a:endParaRPr sz="2400"/>
          </a:p>
        </p:txBody>
      </p:sp>
      <p:sp>
        <p:nvSpPr>
          <p:cNvPr id="450" name="Google Shape;450;g34feb18b39c_0_24"/>
          <p:cNvSpPr txBox="1"/>
          <p:nvPr/>
        </p:nvSpPr>
        <p:spPr>
          <a:xfrm>
            <a:off x="4506850" y="737450"/>
            <a:ext cx="3794700" cy="4753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90000"/>
              </a:lnSpc>
              <a:spcBef>
                <a:spcPts val="0"/>
              </a:spcBef>
              <a:spcAft>
                <a:spcPts val="0"/>
              </a:spcAft>
              <a:buClr>
                <a:schemeClr val="dk1"/>
              </a:buClr>
              <a:buSzPts val="1300"/>
              <a:buFont typeface="Calibri"/>
              <a:buChar char="●"/>
            </a:pPr>
            <a:r>
              <a:rPr b="1" i="0" lang="en" sz="1300" u="none" cap="none" strike="noStrike">
                <a:solidFill>
                  <a:schemeClr val="dk1"/>
                </a:solidFill>
                <a:latin typeface="Arial"/>
                <a:ea typeface="Arial"/>
                <a:cs typeface="Arial"/>
                <a:sym typeface="Arial"/>
              </a:rPr>
              <a:t>Skin Care</a:t>
            </a:r>
            <a:r>
              <a:rPr b="0" i="0" lang="en" sz="1300" u="none" cap="none" strike="noStrike">
                <a:solidFill>
                  <a:schemeClr val="dk1"/>
                </a:solidFill>
                <a:latin typeface="Arial"/>
                <a:ea typeface="Arial"/>
                <a:cs typeface="Arial"/>
                <a:sym typeface="Arial"/>
              </a:rPr>
              <a:t> generates the highest total revenue among all main categories, significantly outperforming other segments.</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Calibri"/>
              <a:buChar char="●"/>
            </a:pPr>
            <a:r>
              <a:rPr b="1" i="0" lang="en" sz="1300" u="none" cap="none" strike="noStrike">
                <a:solidFill>
                  <a:schemeClr val="dk1"/>
                </a:solidFill>
                <a:latin typeface="Arial"/>
                <a:ea typeface="Arial"/>
                <a:cs typeface="Arial"/>
                <a:sym typeface="Arial"/>
              </a:rPr>
              <a:t>Makeup</a:t>
            </a:r>
            <a:r>
              <a:rPr b="0" i="0" lang="en" sz="1300" u="none" cap="none" strike="noStrike">
                <a:solidFill>
                  <a:schemeClr val="dk1"/>
                </a:solidFill>
                <a:latin typeface="Arial"/>
                <a:ea typeface="Arial"/>
                <a:cs typeface="Arial"/>
                <a:sym typeface="Arial"/>
              </a:rPr>
              <a:t> and </a:t>
            </a:r>
            <a:r>
              <a:rPr b="1" i="0" lang="en" sz="1300" u="none" cap="none" strike="noStrike">
                <a:solidFill>
                  <a:schemeClr val="dk1"/>
                </a:solidFill>
                <a:latin typeface="Arial"/>
                <a:ea typeface="Arial"/>
                <a:cs typeface="Arial"/>
                <a:sym typeface="Arial"/>
              </a:rPr>
              <a:t>Hair Care</a:t>
            </a:r>
            <a:r>
              <a:rPr b="0" i="0" lang="en" sz="1300" u="none" cap="none" strike="noStrike">
                <a:solidFill>
                  <a:schemeClr val="dk1"/>
                </a:solidFill>
                <a:latin typeface="Arial"/>
                <a:ea typeface="Arial"/>
                <a:cs typeface="Arial"/>
                <a:sym typeface="Arial"/>
              </a:rPr>
              <a:t> follow as the second and third top contributors to revenue, showing strong market presence.</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Calibri"/>
              <a:buChar char="●"/>
            </a:pPr>
            <a:r>
              <a:rPr b="0" i="0" lang="en" sz="1300" u="none" cap="none" strike="noStrike">
                <a:solidFill>
                  <a:schemeClr val="dk1"/>
                </a:solidFill>
                <a:latin typeface="Arial"/>
                <a:ea typeface="Arial"/>
                <a:cs typeface="Arial"/>
                <a:sym typeface="Arial"/>
              </a:rPr>
              <a:t>Within micro categories, </a:t>
            </a:r>
            <a:r>
              <a:rPr b="1" i="0" lang="en" sz="1300" u="none" cap="none" strike="noStrike">
                <a:solidFill>
                  <a:schemeClr val="dk1"/>
                </a:solidFill>
                <a:latin typeface="Arial"/>
                <a:ea typeface="Arial"/>
                <a:cs typeface="Arial"/>
                <a:sym typeface="Arial"/>
              </a:rPr>
              <a:t>Skin Care - Moisturizer</a:t>
            </a:r>
            <a:r>
              <a:rPr b="0" i="0" lang="en" sz="1300" u="none" cap="none" strike="noStrike">
                <a:solidFill>
                  <a:schemeClr val="dk1"/>
                </a:solidFill>
                <a:latin typeface="Arial"/>
                <a:ea typeface="Arial"/>
                <a:cs typeface="Arial"/>
                <a:sym typeface="Arial"/>
              </a:rPr>
              <a:t> alone accounts for the largest revenue share, emphasizing its consumer demand.</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Calibri"/>
              <a:buChar char="●"/>
            </a:pPr>
            <a:r>
              <a:rPr b="1" i="0" lang="en" sz="1300" u="none" cap="none" strike="noStrike">
                <a:solidFill>
                  <a:schemeClr val="dk1"/>
                </a:solidFill>
                <a:latin typeface="Arial"/>
                <a:ea typeface="Arial"/>
                <a:cs typeface="Arial"/>
                <a:sym typeface="Arial"/>
              </a:rPr>
              <a:t>Nail Care</a:t>
            </a:r>
            <a:r>
              <a:rPr b="0" i="0" lang="en" sz="1300" u="none" cap="none" strike="noStrike">
                <a:solidFill>
                  <a:schemeClr val="dk1"/>
                </a:solidFill>
                <a:latin typeface="Arial"/>
                <a:ea typeface="Arial"/>
                <a:cs typeface="Arial"/>
                <a:sym typeface="Arial"/>
              </a:rPr>
              <a:t> and </a:t>
            </a:r>
            <a:r>
              <a:rPr b="1" i="0" lang="en" sz="1300" u="none" cap="none" strike="noStrike">
                <a:solidFill>
                  <a:schemeClr val="dk1"/>
                </a:solidFill>
                <a:latin typeface="Arial"/>
                <a:ea typeface="Arial"/>
                <a:cs typeface="Arial"/>
                <a:sym typeface="Arial"/>
              </a:rPr>
              <a:t>Beauty Tools </a:t>
            </a:r>
            <a:r>
              <a:rPr b="0" i="0" lang="en" sz="1300" u="none" cap="none" strike="noStrike">
                <a:solidFill>
                  <a:schemeClr val="dk1"/>
                </a:solidFill>
                <a:latin typeface="Arial"/>
                <a:ea typeface="Arial"/>
                <a:cs typeface="Arial"/>
                <a:sym typeface="Arial"/>
              </a:rPr>
              <a:t>contribute the least to total revenue, indicating limited commercial traction in those areas.</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Strategic Insight:</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We can better focus </a:t>
            </a:r>
            <a:r>
              <a:rPr b="1" i="0" lang="en" sz="1300" u="none" cap="none" strike="noStrike">
                <a:solidFill>
                  <a:schemeClr val="dk1"/>
                </a:solidFill>
                <a:latin typeface="Arial"/>
                <a:ea typeface="Arial"/>
                <a:cs typeface="Arial"/>
                <a:sym typeface="Arial"/>
              </a:rPr>
              <a:t>future marketing </a:t>
            </a:r>
            <a:r>
              <a:rPr b="0" i="0" lang="en" sz="1300" u="none" cap="none" strike="noStrike">
                <a:solidFill>
                  <a:schemeClr val="dk1"/>
                </a:solidFill>
                <a:latin typeface="Arial"/>
                <a:ea typeface="Arial"/>
                <a:cs typeface="Arial"/>
                <a:sym typeface="Arial"/>
              </a:rPr>
              <a:t>and product development efforts by targeting the categories that promise the</a:t>
            </a:r>
            <a:r>
              <a:rPr b="1" i="0" lang="en" sz="1300" u="none" cap="none" strike="noStrike">
                <a:solidFill>
                  <a:schemeClr val="dk1"/>
                </a:solidFill>
                <a:latin typeface="Arial"/>
                <a:ea typeface="Arial"/>
                <a:cs typeface="Arial"/>
                <a:sym typeface="Arial"/>
              </a:rPr>
              <a:t> highest return</a:t>
            </a:r>
            <a:r>
              <a:rPr b="0" i="0" lang="en" sz="1300" u="none" cap="none" strike="noStrike">
                <a:solidFill>
                  <a:schemeClr val="dk1"/>
                </a:solidFill>
                <a:latin typeface="Arial"/>
                <a:ea typeface="Arial"/>
                <a:cs typeface="Arial"/>
                <a:sym typeface="Arial"/>
              </a:rPr>
              <a:t> on investment.</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pic>
        <p:nvPicPr>
          <p:cNvPr id="451" name="Google Shape;451;g34feb18b39c_0_24"/>
          <p:cNvPicPr preferRelativeResize="0"/>
          <p:nvPr/>
        </p:nvPicPr>
        <p:blipFill rotWithShape="1">
          <a:blip r:embed="rId3">
            <a:alphaModFix/>
          </a:blip>
          <a:srcRect b="0" l="0" r="0" t="0"/>
          <a:stretch/>
        </p:blipFill>
        <p:spPr>
          <a:xfrm>
            <a:off x="493950" y="737450"/>
            <a:ext cx="3661450" cy="2068250"/>
          </a:xfrm>
          <a:prstGeom prst="rect">
            <a:avLst/>
          </a:prstGeom>
          <a:noFill/>
          <a:ln>
            <a:noFill/>
          </a:ln>
        </p:spPr>
      </p:pic>
      <p:pic>
        <p:nvPicPr>
          <p:cNvPr id="452" name="Google Shape;452;g34feb18b39c_0_24"/>
          <p:cNvPicPr preferRelativeResize="0"/>
          <p:nvPr/>
        </p:nvPicPr>
        <p:blipFill rotWithShape="1">
          <a:blip r:embed="rId4">
            <a:alphaModFix/>
          </a:blip>
          <a:srcRect b="0" l="0" r="0" t="0"/>
          <a:stretch/>
        </p:blipFill>
        <p:spPr>
          <a:xfrm>
            <a:off x="458375" y="2907835"/>
            <a:ext cx="3732600" cy="20929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4feb18b39c_0_38"/>
          <p:cNvSpPr txBox="1"/>
          <p:nvPr/>
        </p:nvSpPr>
        <p:spPr>
          <a:xfrm>
            <a:off x="5774750" y="904375"/>
            <a:ext cx="3273300" cy="3865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90000"/>
              </a:lnSpc>
              <a:spcBef>
                <a:spcPts val="0"/>
              </a:spcBef>
              <a:spcAft>
                <a:spcPts val="0"/>
              </a:spcAft>
              <a:buClr>
                <a:schemeClr val="dk1"/>
              </a:buClr>
              <a:buSzPts val="1200"/>
              <a:buFont typeface="Arimo"/>
              <a:buChar char="●"/>
            </a:pPr>
            <a:r>
              <a:rPr b="0" i="0" lang="en" sz="1200" u="none" cap="none" strike="noStrike">
                <a:solidFill>
                  <a:schemeClr val="dk1"/>
                </a:solidFill>
                <a:latin typeface="Arial"/>
                <a:ea typeface="Arial"/>
                <a:cs typeface="Arial"/>
                <a:sym typeface="Arial"/>
              </a:rPr>
              <a:t>Most purchases occur within the </a:t>
            </a:r>
            <a:r>
              <a:rPr b="1" i="0" lang="en" sz="1200" u="none" cap="none" strike="noStrike">
                <a:solidFill>
                  <a:schemeClr val="dk1"/>
                </a:solidFill>
                <a:latin typeface="Arial"/>
                <a:ea typeface="Arial"/>
                <a:cs typeface="Arial"/>
                <a:sym typeface="Arial"/>
              </a:rPr>
              <a:t>$5–$15</a:t>
            </a:r>
            <a:r>
              <a:rPr b="0" i="0" lang="en" sz="1200" u="none" cap="none" strike="noStrike">
                <a:solidFill>
                  <a:schemeClr val="dk1"/>
                </a:solidFill>
                <a:latin typeface="Arial"/>
                <a:ea typeface="Arial"/>
                <a:cs typeface="Arial"/>
                <a:sym typeface="Arial"/>
              </a:rPr>
              <a:t> price range across all categories.</a:t>
            </a:r>
            <a:endParaRPr b="0" i="0" sz="1200" u="none" cap="none" strike="noStrike">
              <a:solidFill>
                <a:schemeClr val="dk1"/>
              </a:solidFill>
              <a:latin typeface="Arial"/>
              <a:ea typeface="Arial"/>
              <a:cs typeface="Arial"/>
              <a:sym typeface="Arial"/>
            </a:endParaRPr>
          </a:p>
          <a:p>
            <a:pPr indent="0" lvl="0" marL="34290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304800" lvl="0" marL="457200" marR="0" rtl="0" algn="l">
              <a:lnSpc>
                <a:spcPct val="90000"/>
              </a:lnSpc>
              <a:spcBef>
                <a:spcPts val="0"/>
              </a:spcBef>
              <a:spcAft>
                <a:spcPts val="0"/>
              </a:spcAft>
              <a:buClr>
                <a:schemeClr val="dk1"/>
              </a:buClr>
              <a:buSzPts val="1200"/>
              <a:buFont typeface="Arimo"/>
              <a:buChar char="●"/>
            </a:pPr>
            <a:r>
              <a:rPr b="1" i="0" lang="en" sz="1200" u="none" cap="none" strike="noStrike">
                <a:solidFill>
                  <a:schemeClr val="dk1"/>
                </a:solidFill>
                <a:latin typeface="Arial"/>
                <a:ea typeface="Arial"/>
                <a:cs typeface="Arial"/>
                <a:sym typeface="Arial"/>
              </a:rPr>
              <a:t>Skin care, hair care,</a:t>
            </a:r>
            <a:r>
              <a:rPr b="0" i="0" lang="en" sz="1200" u="none" cap="none" strike="noStrike">
                <a:solidFill>
                  <a:schemeClr val="dk1"/>
                </a:solidFill>
                <a:latin typeface="Arial"/>
                <a:ea typeface="Arial"/>
                <a:cs typeface="Arial"/>
                <a:sym typeface="Arial"/>
              </a:rPr>
              <a:t> and </a:t>
            </a:r>
            <a:r>
              <a:rPr b="1" i="0" lang="en" sz="1200" u="none" cap="none" strike="noStrike">
                <a:solidFill>
                  <a:schemeClr val="dk1"/>
                </a:solidFill>
                <a:latin typeface="Arial"/>
                <a:ea typeface="Arial"/>
                <a:cs typeface="Arial"/>
                <a:sym typeface="Arial"/>
              </a:rPr>
              <a:t>makeup</a:t>
            </a:r>
            <a:r>
              <a:rPr b="0" i="0" lang="en" sz="1200" u="none" cap="none" strike="noStrike">
                <a:solidFill>
                  <a:schemeClr val="dk1"/>
                </a:solidFill>
                <a:latin typeface="Arial"/>
                <a:ea typeface="Arial"/>
                <a:cs typeface="Arial"/>
                <a:sym typeface="Arial"/>
              </a:rPr>
              <a:t> are the dominant categories in this range.</a:t>
            </a:r>
            <a:endParaRPr b="0" i="0" sz="1200" u="none" cap="none" strike="noStrike">
              <a:solidFill>
                <a:schemeClr val="dk1"/>
              </a:solidFill>
              <a:latin typeface="Arial"/>
              <a:ea typeface="Arial"/>
              <a:cs typeface="Arial"/>
              <a:sym typeface="Arial"/>
            </a:endParaRPr>
          </a:p>
          <a:p>
            <a:pPr indent="0" lvl="0" marL="34290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304800" lvl="0" marL="457200" marR="0" rtl="0" algn="l">
              <a:lnSpc>
                <a:spcPct val="90000"/>
              </a:lnSpc>
              <a:spcBef>
                <a:spcPts val="0"/>
              </a:spcBef>
              <a:spcAft>
                <a:spcPts val="0"/>
              </a:spcAft>
              <a:buClr>
                <a:schemeClr val="dk1"/>
              </a:buClr>
              <a:buSzPts val="1200"/>
              <a:buFont typeface="Arimo"/>
              <a:buChar char="●"/>
            </a:pPr>
            <a:r>
              <a:rPr b="1" i="0" lang="en" sz="1200" u="none" cap="none" strike="noStrike">
                <a:solidFill>
                  <a:schemeClr val="dk1"/>
                </a:solidFill>
                <a:latin typeface="Arial"/>
                <a:ea typeface="Arial"/>
                <a:cs typeface="Arial"/>
                <a:sym typeface="Arial"/>
              </a:rPr>
              <a:t>Premium-priced products</a:t>
            </a:r>
            <a:r>
              <a:rPr b="0" i="0" lang="en" sz="1200" u="none" cap="none" strike="noStrike">
                <a:solidFill>
                  <a:schemeClr val="dk1"/>
                </a:solidFill>
                <a:latin typeface="Arial"/>
                <a:ea typeface="Arial"/>
                <a:cs typeface="Arial"/>
                <a:sym typeface="Arial"/>
              </a:rPr>
              <a:t> (above $30) show limited sales activity, suggesting price sensitivity.</a:t>
            </a:r>
            <a:endParaRPr b="0" i="0" sz="1200" u="none" cap="none" strike="noStrike">
              <a:solidFill>
                <a:schemeClr val="dk1"/>
              </a:solidFill>
              <a:latin typeface="Arial"/>
              <a:ea typeface="Arial"/>
              <a:cs typeface="Arial"/>
              <a:sym typeface="Arial"/>
            </a:endParaRPr>
          </a:p>
          <a:p>
            <a:pPr indent="0" lvl="0" marL="34290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304800" lvl="0" marL="457200" marR="0" rtl="0" algn="l">
              <a:lnSpc>
                <a:spcPct val="90000"/>
              </a:lnSpc>
              <a:spcBef>
                <a:spcPts val="0"/>
              </a:spcBef>
              <a:spcAft>
                <a:spcPts val="0"/>
              </a:spcAft>
              <a:buClr>
                <a:schemeClr val="dk1"/>
              </a:buClr>
              <a:buSzPts val="1200"/>
              <a:buFont typeface="Arimo"/>
              <a:buChar char="●"/>
            </a:pPr>
            <a:r>
              <a:rPr b="0" i="0" lang="en" sz="1200" u="none" cap="none" strike="noStrike">
                <a:solidFill>
                  <a:schemeClr val="dk1"/>
                </a:solidFill>
                <a:latin typeface="Arial"/>
                <a:ea typeface="Arial"/>
                <a:cs typeface="Arial"/>
                <a:sym typeface="Arial"/>
              </a:rPr>
              <a:t>A </a:t>
            </a:r>
            <a:r>
              <a:rPr b="1" i="0" lang="en" sz="1200" u="none" cap="none" strike="noStrike">
                <a:solidFill>
                  <a:schemeClr val="dk1"/>
                </a:solidFill>
                <a:latin typeface="Arial"/>
                <a:ea typeface="Arial"/>
                <a:cs typeface="Arial"/>
                <a:sym typeface="Arial"/>
              </a:rPr>
              <a:t>non-negligible share</a:t>
            </a:r>
            <a:r>
              <a:rPr b="0" i="0" lang="en" sz="1200" u="none" cap="none" strike="noStrike">
                <a:solidFill>
                  <a:schemeClr val="dk1"/>
                </a:solidFill>
                <a:latin typeface="Arial"/>
                <a:ea typeface="Arial"/>
                <a:cs typeface="Arial"/>
                <a:sym typeface="Arial"/>
              </a:rPr>
              <a:t> of purchases is either under $5 or has an </a:t>
            </a:r>
            <a:r>
              <a:rPr b="1" i="0" lang="en" sz="1200" u="none" cap="none" strike="noStrike">
                <a:solidFill>
                  <a:schemeClr val="dk1"/>
                </a:solidFill>
                <a:latin typeface="Arial"/>
                <a:ea typeface="Arial"/>
                <a:cs typeface="Arial"/>
                <a:sym typeface="Arial"/>
              </a:rPr>
              <a:t>unknown price</a:t>
            </a:r>
            <a:r>
              <a:rPr b="0" i="0" lang="en" sz="1200" u="none" cap="none" strike="noStrike">
                <a:solidFill>
                  <a:schemeClr val="dk1"/>
                </a:solidFill>
                <a:latin typeface="Arial"/>
                <a:ea typeface="Arial"/>
                <a:cs typeface="Arial"/>
                <a:sym typeface="Arial"/>
              </a:rPr>
              <a:t>, possibly due to data limitations or bundled items</a:t>
            </a: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Strategic Insight:</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focusing on </a:t>
            </a:r>
            <a:r>
              <a:rPr b="1" i="0" lang="en" sz="1200" u="none" cap="none" strike="noStrike">
                <a:solidFill>
                  <a:schemeClr val="dk1"/>
                </a:solidFill>
                <a:latin typeface="Arial"/>
                <a:ea typeface="Arial"/>
                <a:cs typeface="Arial"/>
                <a:sym typeface="Arial"/>
              </a:rPr>
              <a:t>mid-priced products</a:t>
            </a:r>
            <a:r>
              <a:rPr b="0" i="0" lang="en" sz="1200" u="none" cap="none" strike="noStrike">
                <a:solidFill>
                  <a:schemeClr val="dk1"/>
                </a:solidFill>
                <a:latin typeface="Arial"/>
                <a:ea typeface="Arial"/>
                <a:cs typeface="Arial"/>
                <a:sym typeface="Arial"/>
              </a:rPr>
              <a:t> — between $5 and $15 — and strengthening the </a:t>
            </a:r>
            <a:r>
              <a:rPr b="1" i="0" lang="en" sz="1200" u="none" cap="none" strike="noStrike">
                <a:solidFill>
                  <a:schemeClr val="dk1"/>
                </a:solidFill>
                <a:latin typeface="Arial"/>
                <a:ea typeface="Arial"/>
                <a:cs typeface="Arial"/>
                <a:sym typeface="Arial"/>
              </a:rPr>
              <a:t>skincare</a:t>
            </a:r>
            <a:r>
              <a:rPr b="0" i="0" lang="en" sz="1200" u="none" cap="none" strike="noStrike">
                <a:solidFill>
                  <a:schemeClr val="dk1"/>
                </a:solidFill>
                <a:latin typeface="Arial"/>
                <a:ea typeface="Arial"/>
                <a:cs typeface="Arial"/>
                <a:sym typeface="Arial"/>
              </a:rPr>
              <a:t>, </a:t>
            </a:r>
            <a:r>
              <a:rPr b="1" i="0" lang="en" sz="1200" u="none" cap="none" strike="noStrike">
                <a:solidFill>
                  <a:schemeClr val="dk1"/>
                </a:solidFill>
                <a:latin typeface="Arial"/>
                <a:ea typeface="Arial"/>
                <a:cs typeface="Arial"/>
                <a:sym typeface="Arial"/>
              </a:rPr>
              <a:t>haircare</a:t>
            </a:r>
            <a:r>
              <a:rPr b="0" i="0" lang="en" sz="1200" u="none" cap="none" strike="noStrike">
                <a:solidFill>
                  <a:schemeClr val="dk1"/>
                </a:solidFill>
                <a:latin typeface="Arial"/>
                <a:ea typeface="Arial"/>
                <a:cs typeface="Arial"/>
                <a:sym typeface="Arial"/>
              </a:rPr>
              <a:t>, and </a:t>
            </a:r>
            <a:r>
              <a:rPr b="1" i="0" lang="en" sz="1200" u="none" cap="none" strike="noStrike">
                <a:solidFill>
                  <a:schemeClr val="dk1"/>
                </a:solidFill>
                <a:latin typeface="Arial"/>
                <a:ea typeface="Arial"/>
                <a:cs typeface="Arial"/>
                <a:sym typeface="Arial"/>
              </a:rPr>
              <a:t>makeup</a:t>
            </a:r>
            <a:r>
              <a:rPr b="0" i="0" lang="en" sz="1200" u="none" cap="none" strike="noStrike">
                <a:solidFill>
                  <a:schemeClr val="dk1"/>
                </a:solidFill>
                <a:latin typeface="Arial"/>
                <a:ea typeface="Arial"/>
                <a:cs typeface="Arial"/>
                <a:sym typeface="Arial"/>
              </a:rPr>
              <a:t> categories could help maximize sales opportunities across different channels.</a:t>
            </a:r>
            <a:endParaRPr b="0" i="0" sz="12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58" name="Google Shape;458;g34feb18b39c_0_38"/>
          <p:cNvSpPr txBox="1"/>
          <p:nvPr>
            <p:ph idx="4294967295" type="title"/>
          </p:nvPr>
        </p:nvSpPr>
        <p:spPr>
          <a:xfrm>
            <a:off x="781200" y="214775"/>
            <a:ext cx="7581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Calibri"/>
              <a:buNone/>
            </a:pPr>
            <a:r>
              <a:rPr lang="en" sz="2100"/>
              <a:t>Purchase Count by Price Range</a:t>
            </a:r>
            <a:endParaRPr sz="2100"/>
          </a:p>
          <a:p>
            <a:pPr indent="0" lvl="0" marL="0" marR="0" rtl="0" algn="ctr">
              <a:lnSpc>
                <a:spcPct val="90000"/>
              </a:lnSpc>
              <a:spcBef>
                <a:spcPts val="0"/>
              </a:spcBef>
              <a:spcAft>
                <a:spcPts val="0"/>
              </a:spcAft>
              <a:buClr>
                <a:schemeClr val="lt1"/>
              </a:buClr>
              <a:buSzPts val="3600"/>
              <a:buFont typeface="Calibri"/>
              <a:buNone/>
            </a:pPr>
            <a:r>
              <a:t/>
            </a:r>
            <a:endParaRPr sz="2100"/>
          </a:p>
        </p:txBody>
      </p:sp>
      <p:pic>
        <p:nvPicPr>
          <p:cNvPr id="459" name="Google Shape;459;g34feb18b39c_0_38"/>
          <p:cNvPicPr preferRelativeResize="0"/>
          <p:nvPr>
            <p:ph idx="4294967295" type="body"/>
          </p:nvPr>
        </p:nvPicPr>
        <p:blipFill rotWithShape="1">
          <a:blip r:embed="rId3">
            <a:alphaModFix/>
          </a:blip>
          <a:srcRect b="0" l="0" r="0" t="0"/>
          <a:stretch/>
        </p:blipFill>
        <p:spPr>
          <a:xfrm>
            <a:off x="265325" y="904374"/>
            <a:ext cx="5380800" cy="394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35047361cc4_0_0"/>
          <p:cNvSpPr txBox="1"/>
          <p:nvPr>
            <p:ph type="title"/>
          </p:nvPr>
        </p:nvSpPr>
        <p:spPr>
          <a:xfrm>
            <a:off x="720000" y="3348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430"/>
              <a:buFont typeface="Calibri"/>
              <a:buNone/>
            </a:pPr>
            <a:r>
              <a:rPr lang="en" sz="2400"/>
              <a:t>Basket Analysis</a:t>
            </a:r>
            <a:endParaRPr sz="2400"/>
          </a:p>
          <a:p>
            <a:pPr indent="0" lvl="0" marL="0" rtl="0" algn="l">
              <a:lnSpc>
                <a:spcPct val="100000"/>
              </a:lnSpc>
              <a:spcBef>
                <a:spcPts val="0"/>
              </a:spcBef>
              <a:spcAft>
                <a:spcPts val="0"/>
              </a:spcAft>
              <a:buSzPts val="3000"/>
              <a:buNone/>
            </a:pPr>
            <a:r>
              <a:t/>
            </a:r>
            <a:endParaRPr/>
          </a:p>
        </p:txBody>
      </p:sp>
      <p:pic>
        <p:nvPicPr>
          <p:cNvPr id="465" name="Google Shape;465;g35047361cc4_0_0"/>
          <p:cNvPicPr preferRelativeResize="0"/>
          <p:nvPr/>
        </p:nvPicPr>
        <p:blipFill rotWithShape="1">
          <a:blip r:embed="rId3">
            <a:alphaModFix/>
          </a:blip>
          <a:srcRect b="10756" l="3523" r="11980" t="12243"/>
          <a:stretch/>
        </p:blipFill>
        <p:spPr>
          <a:xfrm>
            <a:off x="1336225" y="1017725"/>
            <a:ext cx="6471549" cy="1725700"/>
          </a:xfrm>
          <a:prstGeom prst="rect">
            <a:avLst/>
          </a:prstGeom>
          <a:noFill/>
          <a:ln>
            <a:noFill/>
          </a:ln>
        </p:spPr>
      </p:pic>
      <p:sp>
        <p:nvSpPr>
          <p:cNvPr id="466" name="Google Shape;466;g35047361cc4_0_0"/>
          <p:cNvSpPr txBox="1"/>
          <p:nvPr/>
        </p:nvSpPr>
        <p:spPr>
          <a:xfrm>
            <a:off x="5941000" y="2853650"/>
            <a:ext cx="3156900" cy="2222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Suggestions for High Potential:</a:t>
            </a:r>
            <a:endParaRPr b="1" i="0" sz="1200" u="none" cap="none" strike="noStrike">
              <a:solidFill>
                <a:srgbClr val="000000"/>
              </a:solidFill>
              <a:latin typeface="Arial"/>
              <a:ea typeface="Arial"/>
              <a:cs typeface="Arial"/>
              <a:sym typeface="Arial"/>
            </a:endParaRPr>
          </a:p>
          <a:p>
            <a:pPr indent="-304800" lvl="0" marL="457200" marR="0" rtl="0" algn="l">
              <a:lnSpc>
                <a:spcPct val="115000"/>
              </a:lnSpc>
              <a:spcBef>
                <a:spcPts val="120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Bundling:</a:t>
            </a:r>
            <a:r>
              <a:rPr b="0" i="0" lang="en" sz="1200" u="none" cap="none" strike="noStrike">
                <a:solidFill>
                  <a:srgbClr val="000000"/>
                </a:solidFill>
                <a:latin typeface="Arial"/>
                <a:ea typeface="Arial"/>
                <a:cs typeface="Arial"/>
                <a:sym typeface="Arial"/>
              </a:rPr>
              <a:t> Same-brand products (ROC, Dove, Garnier)</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Cross-Brand Switching:</a:t>
            </a:r>
            <a:r>
              <a:rPr b="0" i="0" lang="en" sz="1200" u="none" cap="none" strike="noStrike">
                <a:solidFill>
                  <a:srgbClr val="000000"/>
                </a:solidFill>
                <a:latin typeface="Arial"/>
                <a:ea typeface="Arial"/>
                <a:cs typeface="Arial"/>
                <a:sym typeface="Arial"/>
              </a:rPr>
              <a:t> Especially between Olay and Dove in the soap category.</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Cross-Category Marketing:</a:t>
            </a:r>
            <a:r>
              <a:rPr b="0" i="0" lang="en" sz="1200" u="none" cap="none" strike="noStrike">
                <a:solidFill>
                  <a:srgbClr val="000000"/>
                </a:solidFill>
                <a:latin typeface="Arial"/>
                <a:ea typeface="Arial"/>
                <a:cs typeface="Arial"/>
                <a:sym typeface="Arial"/>
              </a:rPr>
              <a:t> From skincare to makeup ( Neutrogena ➔ Wet n Wild)</a:t>
            </a:r>
            <a:endParaRPr b="0" i="0" sz="1200" u="none" cap="none" strike="noStrike">
              <a:solidFill>
                <a:srgbClr val="000000"/>
              </a:solidFill>
              <a:latin typeface="Arial"/>
              <a:ea typeface="Arial"/>
              <a:cs typeface="Arial"/>
              <a:sym typeface="Arial"/>
            </a:endParaRPr>
          </a:p>
        </p:txBody>
      </p:sp>
      <p:sp>
        <p:nvSpPr>
          <p:cNvPr id="467" name="Google Shape;467;g35047361cc4_0_0"/>
          <p:cNvSpPr txBox="1"/>
          <p:nvPr/>
        </p:nvSpPr>
        <p:spPr>
          <a:xfrm>
            <a:off x="2970500" y="2853650"/>
            <a:ext cx="2751000" cy="2222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Examples from Data</a:t>
            </a:r>
            <a:endParaRPr b="1" i="0" sz="1200" u="none" cap="none" strike="noStrike">
              <a:solidFill>
                <a:srgbClr val="000000"/>
              </a:solidFill>
              <a:latin typeface="Arial"/>
              <a:ea typeface="Arial"/>
              <a:cs typeface="Arial"/>
              <a:sym typeface="Arial"/>
            </a:endParaRPr>
          </a:p>
          <a:p>
            <a:pPr indent="-304800" lvl="0" marL="457200" marR="0" rtl="0" algn="l">
              <a:lnSpc>
                <a:spcPct val="115000"/>
              </a:lnSpc>
              <a:spcBef>
                <a:spcPts val="120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ROC:</a:t>
            </a:r>
            <a:r>
              <a:rPr b="0" i="0" lang="en" sz="1200" u="none" cap="none" strike="noStrike">
                <a:solidFill>
                  <a:srgbClr val="000000"/>
                </a:solidFill>
                <a:latin typeface="Arial"/>
                <a:ea typeface="Arial"/>
                <a:cs typeface="Arial"/>
                <a:sym typeface="Arial"/>
              </a:rPr>
              <a:t> Vitamin C Serum ➔ Moisturizer SPF 30 or Retinol Serum</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Neutrogena:</a:t>
            </a:r>
            <a:r>
              <a:rPr b="0" i="0" lang="en" sz="1200" u="none" cap="none" strike="noStrike">
                <a:solidFill>
                  <a:srgbClr val="000000"/>
                </a:solidFill>
                <a:latin typeface="Arial"/>
                <a:ea typeface="Arial"/>
                <a:cs typeface="Arial"/>
                <a:sym typeface="Arial"/>
              </a:rPr>
              <a:t> Acne Scrub ➔ Wet n Wild Hydrator and Concealer</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Olay &amp; Dove:</a:t>
            </a:r>
            <a:r>
              <a:rPr b="0" i="0" lang="en" sz="1200" u="none" cap="none" strike="noStrike">
                <a:solidFill>
                  <a:srgbClr val="000000"/>
                </a:solidFill>
                <a:latin typeface="Arial"/>
                <a:ea typeface="Arial"/>
                <a:cs typeface="Arial"/>
                <a:sym typeface="Arial"/>
              </a:rPr>
              <a:t> Strong mutual purchasing of beauty bars</a:t>
            </a:r>
            <a:endParaRPr b="1" i="0" sz="1200" u="none" cap="none" strike="noStrike">
              <a:solidFill>
                <a:srgbClr val="000000"/>
              </a:solidFill>
              <a:latin typeface="Arial"/>
              <a:ea typeface="Arial"/>
              <a:cs typeface="Arial"/>
              <a:sym typeface="Arial"/>
            </a:endParaRPr>
          </a:p>
        </p:txBody>
      </p:sp>
      <p:sp>
        <p:nvSpPr>
          <p:cNvPr id="468" name="Google Shape;468;g35047361cc4_0_0"/>
          <p:cNvSpPr txBox="1"/>
          <p:nvPr/>
        </p:nvSpPr>
        <p:spPr>
          <a:xfrm>
            <a:off x="0" y="2883650"/>
            <a:ext cx="2751000" cy="1797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Insights</a:t>
            </a:r>
            <a:endParaRPr b="1" i="0" sz="1200" u="none" cap="none" strike="noStrike">
              <a:solidFill>
                <a:srgbClr val="000000"/>
              </a:solidFill>
              <a:latin typeface="Arial"/>
              <a:ea typeface="Arial"/>
              <a:cs typeface="Arial"/>
              <a:sym typeface="Arial"/>
            </a:endParaRPr>
          </a:p>
          <a:p>
            <a:pPr indent="-304800" lvl="0" marL="457200" marR="0" rtl="0" algn="l">
              <a:lnSpc>
                <a:spcPct val="115000"/>
              </a:lnSpc>
              <a:spcBef>
                <a:spcPts val="120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100% Confidence:</a:t>
            </a:r>
            <a:r>
              <a:rPr b="0" i="0" lang="en" sz="1200" u="none" cap="none" strike="noStrike">
                <a:solidFill>
                  <a:srgbClr val="000000"/>
                </a:solidFill>
                <a:latin typeface="Arial"/>
                <a:ea typeface="Arial"/>
                <a:cs typeface="Arial"/>
                <a:sym typeface="Arial"/>
              </a:rPr>
              <a:t> RHS product always bought with LHS.</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Lift Range:</a:t>
            </a:r>
            <a:r>
              <a:rPr b="0" i="0" lang="en" sz="1200" u="none" cap="none" strike="noStrike">
                <a:solidFill>
                  <a:srgbClr val="000000"/>
                </a:solidFill>
                <a:latin typeface="Arial"/>
                <a:ea typeface="Arial"/>
                <a:cs typeface="Arial"/>
                <a:sym typeface="Arial"/>
              </a:rPr>
              <a:t> 245 to 850+ ➔ Extremely strong, non-random associations.</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4f804713e0_3_10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Overview</a:t>
            </a:r>
            <a:endParaRPr/>
          </a:p>
        </p:txBody>
      </p:sp>
      <p:pic>
        <p:nvPicPr>
          <p:cNvPr id="333" name="Google Shape;333;g34f804713e0_3_102"/>
          <p:cNvPicPr preferRelativeResize="0"/>
          <p:nvPr/>
        </p:nvPicPr>
        <p:blipFill rotWithShape="1">
          <a:blip r:embed="rId3">
            <a:alphaModFix/>
          </a:blip>
          <a:srcRect b="0" l="0" r="0" t="0"/>
          <a:stretch/>
        </p:blipFill>
        <p:spPr>
          <a:xfrm>
            <a:off x="479000" y="2227600"/>
            <a:ext cx="1634125" cy="2771650"/>
          </a:xfrm>
          <a:prstGeom prst="rect">
            <a:avLst/>
          </a:prstGeom>
          <a:noFill/>
          <a:ln>
            <a:noFill/>
          </a:ln>
        </p:spPr>
      </p:pic>
      <p:pic>
        <p:nvPicPr>
          <p:cNvPr id="334" name="Google Shape;334;g34f804713e0_3_102"/>
          <p:cNvPicPr preferRelativeResize="0"/>
          <p:nvPr/>
        </p:nvPicPr>
        <p:blipFill rotWithShape="1">
          <a:blip r:embed="rId4">
            <a:alphaModFix/>
          </a:blip>
          <a:srcRect b="0" l="0" r="0" t="0"/>
          <a:stretch/>
        </p:blipFill>
        <p:spPr>
          <a:xfrm>
            <a:off x="2269925" y="2512450"/>
            <a:ext cx="6662101" cy="2201942"/>
          </a:xfrm>
          <a:prstGeom prst="rect">
            <a:avLst/>
          </a:prstGeom>
          <a:noFill/>
          <a:ln>
            <a:noFill/>
          </a:ln>
        </p:spPr>
      </p:pic>
      <p:sp>
        <p:nvSpPr>
          <p:cNvPr id="335" name="Google Shape;335;g34f804713e0_3_102"/>
          <p:cNvSpPr txBox="1"/>
          <p:nvPr/>
        </p:nvSpPr>
        <p:spPr>
          <a:xfrm>
            <a:off x="720000" y="968762"/>
            <a:ext cx="6662100" cy="11322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Data from May ‘24 - Feb ‘25</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May – July: Amazon </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August – September: Amazon + Walmart</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October onwards: Amazon + Walmart + Target.</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5047361cc4_0_27"/>
          <p:cNvSpPr txBox="1"/>
          <p:nvPr>
            <p:ph type="title"/>
          </p:nvPr>
        </p:nvSpPr>
        <p:spPr>
          <a:xfrm>
            <a:off x="2774400" y="239250"/>
            <a:ext cx="3595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t>Key Patterns Identified</a:t>
            </a:r>
            <a:endParaRPr/>
          </a:p>
        </p:txBody>
      </p:sp>
      <p:sp>
        <p:nvSpPr>
          <p:cNvPr id="474" name="Google Shape;474;g35047361cc4_0_27"/>
          <p:cNvSpPr txBox="1"/>
          <p:nvPr/>
        </p:nvSpPr>
        <p:spPr>
          <a:xfrm>
            <a:off x="6474300" y="3098700"/>
            <a:ext cx="26697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Clr>
                <a:srgbClr val="000000"/>
              </a:buClr>
              <a:buSzPts val="1200"/>
              <a:buFont typeface="Arial"/>
              <a:buNone/>
            </a:pPr>
            <a:r>
              <a:rPr b="1" i="0" lang="en" sz="1200" u="none" cap="none" strike="noStrike">
                <a:solidFill>
                  <a:srgbClr val="000000"/>
                </a:solidFill>
                <a:latin typeface="Arimo"/>
                <a:ea typeface="Arimo"/>
                <a:cs typeface="Arimo"/>
                <a:sym typeface="Arimo"/>
              </a:rPr>
              <a:t>Other observations</a:t>
            </a:r>
            <a:r>
              <a:rPr b="0" i="0" lang="en" sz="1200" u="none" cap="none" strike="noStrike">
                <a:solidFill>
                  <a:srgbClr val="000000"/>
                </a:solidFill>
                <a:latin typeface="Arimo"/>
                <a:ea typeface="Arimo"/>
                <a:cs typeface="Arimo"/>
                <a:sym typeface="Arimo"/>
              </a:rPr>
              <a:t>:</a:t>
            </a:r>
            <a:endParaRPr b="0" i="0" sz="1200" u="none" cap="none" strike="noStrike">
              <a:solidFill>
                <a:srgbClr val="000000"/>
              </a:solidFill>
              <a:latin typeface="Arimo"/>
              <a:ea typeface="Arimo"/>
              <a:cs typeface="Arimo"/>
              <a:sym typeface="Arimo"/>
            </a:endParaRPr>
          </a:p>
          <a:p>
            <a:pPr indent="-304800" lvl="0" marL="457200" marR="0" rtl="0" algn="l">
              <a:lnSpc>
                <a:spcPct val="100000"/>
              </a:lnSpc>
              <a:spcBef>
                <a:spcPts val="1200"/>
              </a:spcBef>
              <a:spcAft>
                <a:spcPts val="0"/>
              </a:spcAft>
              <a:buClr>
                <a:srgbClr val="000000"/>
              </a:buClr>
              <a:buSzPts val="1200"/>
              <a:buFont typeface="Arimo"/>
              <a:buChar char="●"/>
            </a:pPr>
            <a:r>
              <a:rPr b="0" i="0" lang="en" sz="1200" u="none" cap="none" strike="noStrike">
                <a:solidFill>
                  <a:srgbClr val="000000"/>
                </a:solidFill>
                <a:latin typeface="Arimo"/>
                <a:ea typeface="Arimo"/>
                <a:cs typeface="Arimo"/>
                <a:sym typeface="Arimo"/>
              </a:rPr>
              <a:t>Cross-purchasing between </a:t>
            </a:r>
            <a:r>
              <a:rPr b="0" i="1" lang="en" sz="1200" u="none" cap="none" strike="noStrike">
                <a:solidFill>
                  <a:srgbClr val="000000"/>
                </a:solidFill>
                <a:latin typeface="Arimo"/>
                <a:ea typeface="Arimo"/>
                <a:cs typeface="Arimo"/>
                <a:sym typeface="Arimo"/>
              </a:rPr>
              <a:t>Herbal Essences</a:t>
            </a:r>
            <a:r>
              <a:rPr b="0" i="0" lang="en" sz="1200" u="none" cap="none" strike="noStrike">
                <a:solidFill>
                  <a:srgbClr val="000000"/>
                </a:solidFill>
                <a:latin typeface="Arimo"/>
                <a:ea typeface="Arimo"/>
                <a:cs typeface="Arimo"/>
                <a:sym typeface="Arimo"/>
              </a:rPr>
              <a:t> shampoo and conditioner sets was also detected.</a:t>
            </a:r>
            <a:endParaRPr b="1" i="0" sz="1200" u="none" cap="none" strike="noStrike">
              <a:solidFill>
                <a:srgbClr val="000000"/>
              </a:solidFill>
              <a:latin typeface="Arimo"/>
              <a:ea typeface="Arimo"/>
              <a:cs typeface="Arimo"/>
              <a:sym typeface="Arimo"/>
            </a:endParaRPr>
          </a:p>
        </p:txBody>
      </p:sp>
      <p:sp>
        <p:nvSpPr>
          <p:cNvPr id="475" name="Google Shape;475;g35047361cc4_0_27"/>
          <p:cNvSpPr txBox="1"/>
          <p:nvPr/>
        </p:nvSpPr>
        <p:spPr>
          <a:xfrm>
            <a:off x="3496950" y="3098700"/>
            <a:ext cx="2751000" cy="144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Clr>
                <a:srgbClr val="000000"/>
              </a:buClr>
              <a:buSzPts val="1200"/>
              <a:buFont typeface="Arial"/>
              <a:buNone/>
            </a:pPr>
            <a:r>
              <a:rPr b="1" i="0" lang="en" sz="1200" u="none" cap="none" strike="noStrike">
                <a:solidFill>
                  <a:srgbClr val="000000"/>
                </a:solidFill>
                <a:latin typeface="Arimo"/>
                <a:ea typeface="Arimo"/>
                <a:cs typeface="Arimo"/>
                <a:sym typeface="Arimo"/>
              </a:rPr>
              <a:t>Significant cross-purchasing within eos body lotion products</a:t>
            </a:r>
            <a:endParaRPr b="1" i="0" sz="1200" u="none" cap="none" strike="noStrike">
              <a:solidFill>
                <a:srgbClr val="000000"/>
              </a:solidFill>
              <a:latin typeface="Arimo"/>
              <a:ea typeface="Arimo"/>
              <a:cs typeface="Arimo"/>
              <a:sym typeface="Arimo"/>
            </a:endParaRPr>
          </a:p>
          <a:p>
            <a:pPr indent="-304800" lvl="0" marL="457200" marR="0" rtl="0" algn="l">
              <a:lnSpc>
                <a:spcPct val="100000"/>
              </a:lnSpc>
              <a:spcBef>
                <a:spcPts val="1200"/>
              </a:spcBef>
              <a:spcAft>
                <a:spcPts val="0"/>
              </a:spcAft>
              <a:buClr>
                <a:srgbClr val="000000"/>
              </a:buClr>
              <a:buSzPts val="1200"/>
              <a:buFont typeface="Arimo"/>
              <a:buChar char="●"/>
            </a:pPr>
            <a:r>
              <a:rPr b="0" i="0" lang="en" sz="1200" u="none" cap="none" strike="noStrike">
                <a:solidFill>
                  <a:srgbClr val="000000"/>
                </a:solidFill>
                <a:latin typeface="Arimo"/>
                <a:ea typeface="Arimo"/>
                <a:cs typeface="Arimo"/>
                <a:sym typeface="Arimo"/>
              </a:rPr>
              <a:t>Different scents (e.g., </a:t>
            </a:r>
            <a:r>
              <a:rPr b="0" i="1" lang="en" sz="1200" u="none" cap="none" strike="noStrike">
                <a:solidFill>
                  <a:srgbClr val="000000"/>
                </a:solidFill>
                <a:latin typeface="Arimo"/>
                <a:ea typeface="Arimo"/>
                <a:cs typeface="Arimo"/>
                <a:sym typeface="Arimo"/>
              </a:rPr>
              <a:t>Pink Champagne</a:t>
            </a:r>
            <a:r>
              <a:rPr b="0" i="0" lang="en" sz="1200" u="none" cap="none" strike="noStrike">
                <a:solidFill>
                  <a:srgbClr val="000000"/>
                </a:solidFill>
                <a:latin typeface="Arimo"/>
                <a:ea typeface="Arimo"/>
                <a:cs typeface="Arimo"/>
                <a:sym typeface="Arimo"/>
              </a:rPr>
              <a:t>, </a:t>
            </a:r>
            <a:r>
              <a:rPr b="0" i="1" lang="en" sz="1200" u="none" cap="none" strike="noStrike">
                <a:solidFill>
                  <a:srgbClr val="000000"/>
                </a:solidFill>
                <a:latin typeface="Arimo"/>
                <a:ea typeface="Arimo"/>
                <a:cs typeface="Arimo"/>
                <a:sym typeface="Arimo"/>
              </a:rPr>
              <a:t>Vanilla Cashmere</a:t>
            </a:r>
            <a:r>
              <a:rPr b="0" i="0" lang="en" sz="1200" u="none" cap="none" strike="noStrike">
                <a:solidFill>
                  <a:srgbClr val="000000"/>
                </a:solidFill>
                <a:latin typeface="Arimo"/>
                <a:ea typeface="Arimo"/>
                <a:cs typeface="Arimo"/>
                <a:sym typeface="Arimo"/>
              </a:rPr>
              <a:t>, </a:t>
            </a:r>
            <a:r>
              <a:rPr b="0" i="1" lang="en" sz="1200" u="none" cap="none" strike="noStrike">
                <a:solidFill>
                  <a:srgbClr val="000000"/>
                </a:solidFill>
                <a:latin typeface="Arimo"/>
                <a:ea typeface="Arimo"/>
                <a:cs typeface="Arimo"/>
                <a:sym typeface="Arimo"/>
              </a:rPr>
              <a:t>Strawberry Dream</a:t>
            </a:r>
            <a:r>
              <a:rPr b="0" i="0" lang="en" sz="1200" u="none" cap="none" strike="noStrike">
                <a:solidFill>
                  <a:srgbClr val="000000"/>
                </a:solidFill>
                <a:latin typeface="Arimo"/>
                <a:ea typeface="Arimo"/>
                <a:cs typeface="Arimo"/>
                <a:sym typeface="Arimo"/>
              </a:rPr>
              <a:t>) are often purchased together.</a:t>
            </a:r>
            <a:endParaRPr b="1" i="0" sz="1200" u="none" cap="none" strike="noStrike">
              <a:solidFill>
                <a:srgbClr val="000000"/>
              </a:solidFill>
              <a:latin typeface="Arimo"/>
              <a:ea typeface="Arimo"/>
              <a:cs typeface="Arimo"/>
              <a:sym typeface="Arimo"/>
            </a:endParaRPr>
          </a:p>
        </p:txBody>
      </p:sp>
      <p:sp>
        <p:nvSpPr>
          <p:cNvPr id="476" name="Google Shape;476;g35047361cc4_0_27"/>
          <p:cNvSpPr txBox="1"/>
          <p:nvPr/>
        </p:nvSpPr>
        <p:spPr>
          <a:xfrm>
            <a:off x="0" y="3098700"/>
            <a:ext cx="3270600" cy="1816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Clr>
                <a:srgbClr val="000000"/>
              </a:buClr>
              <a:buSzPts val="1200"/>
              <a:buFont typeface="Arial"/>
              <a:buNone/>
            </a:pPr>
            <a:r>
              <a:rPr b="1" i="0" lang="en" sz="1200" u="none" cap="none" strike="noStrike">
                <a:solidFill>
                  <a:srgbClr val="000000"/>
                </a:solidFill>
                <a:latin typeface="Arimo"/>
                <a:ea typeface="Arimo"/>
                <a:cs typeface="Arimo"/>
                <a:sym typeface="Arimo"/>
              </a:rPr>
              <a:t>Strong cross-purchasing behavior among ROC brand products</a:t>
            </a:r>
            <a:endParaRPr b="1" i="0" sz="1200" u="none" cap="none" strike="noStrike">
              <a:solidFill>
                <a:srgbClr val="000000"/>
              </a:solidFill>
              <a:latin typeface="Arimo"/>
              <a:ea typeface="Arimo"/>
              <a:cs typeface="Arimo"/>
              <a:sym typeface="Arimo"/>
            </a:endParaRPr>
          </a:p>
          <a:p>
            <a:pPr indent="-304800" lvl="0" marL="457200" marR="0" rtl="0" algn="l">
              <a:lnSpc>
                <a:spcPct val="100000"/>
              </a:lnSpc>
              <a:spcBef>
                <a:spcPts val="1200"/>
              </a:spcBef>
              <a:spcAft>
                <a:spcPts val="0"/>
              </a:spcAft>
              <a:buClr>
                <a:srgbClr val="000000"/>
              </a:buClr>
              <a:buSzPts val="1200"/>
              <a:buFont typeface="Arimo"/>
              <a:buChar char="●"/>
            </a:pPr>
            <a:r>
              <a:rPr b="0" i="0" lang="en" sz="1200" u="none" cap="none" strike="noStrike">
                <a:solidFill>
                  <a:srgbClr val="000000"/>
                </a:solidFill>
                <a:latin typeface="Arimo"/>
                <a:ea typeface="Arimo"/>
                <a:cs typeface="Arimo"/>
                <a:sym typeface="Arimo"/>
              </a:rPr>
              <a:t>Purchasing the </a:t>
            </a:r>
            <a:r>
              <a:rPr b="0" i="1" lang="en" sz="1200" u="none" cap="none" strike="noStrike">
                <a:solidFill>
                  <a:srgbClr val="000000"/>
                </a:solidFill>
                <a:latin typeface="Arimo"/>
                <a:ea typeface="Arimo"/>
                <a:cs typeface="Arimo"/>
                <a:sym typeface="Arimo"/>
              </a:rPr>
              <a:t>ROC Vitamin C serum</a:t>
            </a:r>
            <a:r>
              <a:rPr b="0" i="0" lang="en" sz="1200" u="none" cap="none" strike="noStrike">
                <a:solidFill>
                  <a:srgbClr val="000000"/>
                </a:solidFill>
                <a:latin typeface="Arimo"/>
                <a:ea typeface="Arimo"/>
                <a:cs typeface="Arimo"/>
                <a:sym typeface="Arimo"/>
              </a:rPr>
              <a:t> almost always leads to purchasing the </a:t>
            </a:r>
            <a:r>
              <a:rPr b="0" i="1" lang="en" sz="1200" u="none" cap="none" strike="noStrike">
                <a:solidFill>
                  <a:srgbClr val="000000"/>
                </a:solidFill>
                <a:latin typeface="Arimo"/>
                <a:ea typeface="Arimo"/>
                <a:cs typeface="Arimo"/>
                <a:sym typeface="Arimo"/>
              </a:rPr>
              <a:t>ROC Wrinkle Moisturizer</a:t>
            </a:r>
            <a:r>
              <a:rPr b="0" i="0" lang="en" sz="1200" u="none" cap="none" strike="noStrike">
                <a:solidFill>
                  <a:srgbClr val="000000"/>
                </a:solidFill>
                <a:latin typeface="Arimo"/>
                <a:ea typeface="Arimo"/>
                <a:cs typeface="Arimo"/>
                <a:sym typeface="Arimo"/>
              </a:rPr>
              <a:t>.</a:t>
            </a:r>
            <a:endParaRPr b="0" i="0" sz="1200" u="none" cap="none" strike="noStrike">
              <a:solidFill>
                <a:srgbClr val="000000"/>
              </a:solidFill>
              <a:latin typeface="Arimo"/>
              <a:ea typeface="Arimo"/>
              <a:cs typeface="Arimo"/>
              <a:sym typeface="Arimo"/>
            </a:endParaRPr>
          </a:p>
          <a:p>
            <a:pPr indent="-304800" lvl="0" marL="457200" marR="0" rtl="0" algn="l">
              <a:lnSpc>
                <a:spcPct val="100000"/>
              </a:lnSpc>
              <a:spcBef>
                <a:spcPts val="0"/>
              </a:spcBef>
              <a:spcAft>
                <a:spcPts val="0"/>
              </a:spcAft>
              <a:buClr>
                <a:srgbClr val="000000"/>
              </a:buClr>
              <a:buSzPts val="1200"/>
              <a:buFont typeface="Arimo"/>
              <a:buChar char="●"/>
            </a:pPr>
            <a:r>
              <a:rPr b="0" i="0" lang="en" sz="1200" u="none" cap="none" strike="noStrike">
                <a:solidFill>
                  <a:srgbClr val="000000"/>
                </a:solidFill>
                <a:latin typeface="Arimo"/>
                <a:ea typeface="Arimo"/>
                <a:cs typeface="Arimo"/>
                <a:sym typeface="Arimo"/>
              </a:rPr>
              <a:t>Similarly, purchasing the </a:t>
            </a:r>
            <a:r>
              <a:rPr b="0" i="1" lang="en" sz="1200" u="none" cap="none" strike="noStrike">
                <a:solidFill>
                  <a:srgbClr val="000000"/>
                </a:solidFill>
                <a:latin typeface="Arimo"/>
                <a:ea typeface="Arimo"/>
                <a:cs typeface="Arimo"/>
                <a:sym typeface="Arimo"/>
              </a:rPr>
              <a:t>ROC Wrinkle Moisturizer</a:t>
            </a:r>
            <a:r>
              <a:rPr b="0" i="0" lang="en" sz="1200" u="none" cap="none" strike="noStrike">
                <a:solidFill>
                  <a:srgbClr val="000000"/>
                </a:solidFill>
                <a:latin typeface="Arimo"/>
                <a:ea typeface="Arimo"/>
                <a:cs typeface="Arimo"/>
                <a:sym typeface="Arimo"/>
              </a:rPr>
              <a:t> often leads to the </a:t>
            </a:r>
            <a:r>
              <a:rPr b="0" i="1" lang="en" sz="1200" u="none" cap="none" strike="noStrike">
                <a:solidFill>
                  <a:srgbClr val="000000"/>
                </a:solidFill>
                <a:latin typeface="Arimo"/>
                <a:ea typeface="Arimo"/>
                <a:cs typeface="Arimo"/>
                <a:sym typeface="Arimo"/>
              </a:rPr>
              <a:t>ROC Retinol Serum</a:t>
            </a:r>
            <a:r>
              <a:rPr b="0" i="0" lang="en" sz="1200" u="none" cap="none" strike="noStrike">
                <a:solidFill>
                  <a:srgbClr val="000000"/>
                </a:solidFill>
                <a:latin typeface="Arimo"/>
                <a:ea typeface="Arimo"/>
                <a:cs typeface="Arimo"/>
                <a:sym typeface="Arimo"/>
              </a:rPr>
              <a:t>.</a:t>
            </a:r>
            <a:endParaRPr b="1" i="0" sz="1200" u="none" cap="none" strike="noStrike">
              <a:solidFill>
                <a:srgbClr val="000000"/>
              </a:solidFill>
              <a:latin typeface="Arimo"/>
              <a:ea typeface="Arimo"/>
              <a:cs typeface="Arimo"/>
              <a:sym typeface="Arimo"/>
            </a:endParaRPr>
          </a:p>
        </p:txBody>
      </p:sp>
      <p:pic>
        <p:nvPicPr>
          <p:cNvPr id="477" name="Google Shape;477;g35047361cc4_0_27"/>
          <p:cNvPicPr preferRelativeResize="0"/>
          <p:nvPr/>
        </p:nvPicPr>
        <p:blipFill rotWithShape="1">
          <a:blip r:embed="rId3">
            <a:alphaModFix/>
          </a:blip>
          <a:srcRect b="8599" l="0" r="0" t="10197"/>
          <a:stretch/>
        </p:blipFill>
        <p:spPr>
          <a:xfrm>
            <a:off x="1377088" y="970000"/>
            <a:ext cx="5937820" cy="183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4f804713e0_7_0"/>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a:t>Thank you!</a:t>
            </a:r>
            <a:endParaRPr/>
          </a:p>
        </p:txBody>
      </p:sp>
      <p:sp>
        <p:nvSpPr>
          <p:cNvPr id="483" name="Google Shape;483;g34f804713e0_7_0"/>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4f9f900e43_0_0"/>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a:t>Annex</a:t>
            </a:r>
            <a:endParaRPr/>
          </a:p>
        </p:txBody>
      </p:sp>
      <p:sp>
        <p:nvSpPr>
          <p:cNvPr id="489" name="Google Shape;489;g34f9f900e43_0_0"/>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4f804713e0_3_39"/>
          <p:cNvSpPr txBox="1"/>
          <p:nvPr>
            <p:ph type="title"/>
          </p:nvPr>
        </p:nvSpPr>
        <p:spPr>
          <a:xfrm>
            <a:off x="311700" y="167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Matched Beauty Products by Retailer</a:t>
            </a:r>
            <a:endParaRPr/>
          </a:p>
        </p:txBody>
      </p:sp>
      <p:pic>
        <p:nvPicPr>
          <p:cNvPr id="495" name="Google Shape;495;g34f804713e0_3_39"/>
          <p:cNvPicPr preferRelativeResize="0"/>
          <p:nvPr/>
        </p:nvPicPr>
        <p:blipFill rotWithShape="1">
          <a:blip r:embed="rId3">
            <a:alphaModFix/>
          </a:blip>
          <a:srcRect b="0" l="0" r="19736" t="13889"/>
          <a:stretch/>
        </p:blipFill>
        <p:spPr>
          <a:xfrm>
            <a:off x="614125" y="1055950"/>
            <a:ext cx="4258476" cy="3673924"/>
          </a:xfrm>
          <a:prstGeom prst="rect">
            <a:avLst/>
          </a:prstGeom>
          <a:noFill/>
          <a:ln>
            <a:noFill/>
          </a:ln>
        </p:spPr>
      </p:pic>
      <p:sp>
        <p:nvSpPr>
          <p:cNvPr id="496" name="Google Shape;496;g34f804713e0_3_39"/>
          <p:cNvSpPr txBox="1"/>
          <p:nvPr/>
        </p:nvSpPr>
        <p:spPr>
          <a:xfrm>
            <a:off x="4872600" y="1661413"/>
            <a:ext cx="3729600" cy="2463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Majority of beauty products were looked up in Walmart even though Amazon data was collected since May</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Disparity between Target and Walmart could be attributed to the late addition of Target Data (Aug 2024 vs Oct 2024)</a:t>
            </a:r>
            <a:endParaRPr b="0" i="0" sz="1500" u="none" cap="none" strike="noStrike">
              <a:solidFill>
                <a:schemeClr val="dk1"/>
              </a:solidFill>
              <a:latin typeface="Arial"/>
              <a:ea typeface="Arial"/>
              <a:cs typeface="Arial"/>
              <a:sym typeface="Arial"/>
            </a:endParaRPr>
          </a:p>
        </p:txBody>
      </p:sp>
      <p:pic>
        <p:nvPicPr>
          <p:cNvPr id="497" name="Google Shape;497;g34f804713e0_3_39"/>
          <p:cNvPicPr preferRelativeResize="0"/>
          <p:nvPr/>
        </p:nvPicPr>
        <p:blipFill rotWithShape="1">
          <a:blip r:embed="rId4">
            <a:alphaModFix/>
          </a:blip>
          <a:srcRect b="0" l="0" r="0" t="0"/>
          <a:stretch/>
        </p:blipFill>
        <p:spPr>
          <a:xfrm>
            <a:off x="666725" y="3791000"/>
            <a:ext cx="756325" cy="93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4ff466f57a_0_0"/>
          <p:cNvSpPr txBox="1"/>
          <p:nvPr>
            <p:ph type="title"/>
          </p:nvPr>
        </p:nvSpPr>
        <p:spPr>
          <a:xfrm>
            <a:off x="493939" y="220436"/>
            <a:ext cx="8156100" cy="7887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Calibri"/>
              <a:buNone/>
            </a:pPr>
            <a:r>
              <a:rPr b="1" lang="en" sz="3000"/>
              <a:t>PURCHASE SHARE BY SKIN CARE </a:t>
            </a:r>
            <a:endParaRPr b="1" sz="3000"/>
          </a:p>
          <a:p>
            <a:pPr indent="0" lvl="0" marL="0" rtl="0" algn="ctr">
              <a:lnSpc>
                <a:spcPct val="90000"/>
              </a:lnSpc>
              <a:spcBef>
                <a:spcPts val="0"/>
              </a:spcBef>
              <a:spcAft>
                <a:spcPts val="0"/>
              </a:spcAft>
              <a:buClr>
                <a:schemeClr val="lt1"/>
              </a:buClr>
              <a:buSzPct val="100000"/>
              <a:buFont typeface="Calibri"/>
              <a:buNone/>
            </a:pPr>
            <a:r>
              <a:rPr b="1" lang="en" sz="3000"/>
              <a:t>MICRO CATEGORY</a:t>
            </a:r>
            <a:endParaRPr/>
          </a:p>
        </p:txBody>
      </p:sp>
      <p:sp>
        <p:nvSpPr>
          <p:cNvPr id="504" name="Google Shape;504;g34ff466f57a_0_0"/>
          <p:cNvSpPr txBox="1"/>
          <p:nvPr/>
        </p:nvSpPr>
        <p:spPr>
          <a:xfrm>
            <a:off x="5578766" y="1049958"/>
            <a:ext cx="3208500" cy="3509700"/>
          </a:xfrm>
          <a:prstGeom prst="rect">
            <a:avLst/>
          </a:prstGeom>
          <a:noFill/>
          <a:ln>
            <a:noFill/>
          </a:ln>
        </p:spPr>
        <p:txBody>
          <a:bodyPr anchorCtr="0" anchor="ctr" bIns="34275" lIns="68575" spcFirstLastPara="1" rIns="68575" wrap="square" tIns="34275">
            <a:noAutofit/>
          </a:bodyPr>
          <a:lstStyle/>
          <a:p>
            <a:pPr indent="-95250" lvl="0" marL="0" marR="0" rtl="0" algn="l">
              <a:lnSpc>
                <a:spcPct val="9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 Moisturizer makes up about 54% of skincare purchases</a:t>
            </a:r>
            <a:endParaRPr b="0" i="0" sz="1500" u="none" cap="none" strike="noStrike">
              <a:solidFill>
                <a:schemeClr val="dk1"/>
              </a:solidFill>
              <a:latin typeface="Arial"/>
              <a:ea typeface="Arial"/>
              <a:cs typeface="Arial"/>
              <a:sym typeface="Arial"/>
            </a:endParaRPr>
          </a:p>
          <a:p>
            <a:pPr indent="0" lvl="0" marL="342900" marR="0" rtl="0" algn="l">
              <a:lnSpc>
                <a:spcPct val="9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95250" lvl="0" marL="0" marR="0" rtl="0" algn="l">
              <a:lnSpc>
                <a:spcPct val="9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 Followed by Cleanser and Serum</a:t>
            </a:r>
            <a:endParaRPr b="0" i="0" sz="1100" u="none" cap="none" strike="noStrike">
              <a:solidFill>
                <a:srgbClr val="000000"/>
              </a:solidFill>
              <a:latin typeface="Arial"/>
              <a:ea typeface="Arial"/>
              <a:cs typeface="Arial"/>
              <a:sym typeface="Arial"/>
            </a:endParaRPr>
          </a:p>
        </p:txBody>
      </p:sp>
      <p:pic>
        <p:nvPicPr>
          <p:cNvPr id="505" name="Google Shape;505;g34ff466f57a_0_0"/>
          <p:cNvPicPr preferRelativeResize="0"/>
          <p:nvPr/>
        </p:nvPicPr>
        <p:blipFill rotWithShape="1">
          <a:blip r:embed="rId3">
            <a:alphaModFix/>
          </a:blip>
          <a:srcRect b="0" l="0" r="0" t="0"/>
          <a:stretch/>
        </p:blipFill>
        <p:spPr>
          <a:xfrm>
            <a:off x="152400" y="1161536"/>
            <a:ext cx="5273967" cy="368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4f804713e0_7_22"/>
          <p:cNvSpPr txBox="1"/>
          <p:nvPr>
            <p:ph type="title"/>
          </p:nvPr>
        </p:nvSpPr>
        <p:spPr>
          <a:xfrm>
            <a:off x="493939" y="144236"/>
            <a:ext cx="8156100" cy="788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430"/>
              <a:buFont typeface="Calibri"/>
              <a:buNone/>
            </a:pPr>
            <a:r>
              <a:rPr b="1" lang="en" sz="2400">
                <a:latin typeface="Calibri"/>
                <a:ea typeface="Calibri"/>
                <a:cs typeface="Calibri"/>
                <a:sym typeface="Calibri"/>
              </a:rPr>
              <a:t>Top 10 High-Lift Association Rules from Basket Analysis</a:t>
            </a:r>
            <a:endParaRPr sz="2600"/>
          </a:p>
        </p:txBody>
      </p:sp>
      <p:pic>
        <p:nvPicPr>
          <p:cNvPr id="512" name="Google Shape;512;g34f804713e0_7_22"/>
          <p:cNvPicPr preferRelativeResize="0"/>
          <p:nvPr/>
        </p:nvPicPr>
        <p:blipFill rotWithShape="1">
          <a:blip r:embed="rId3">
            <a:alphaModFix/>
          </a:blip>
          <a:srcRect b="0" l="0" r="0" t="0"/>
          <a:stretch/>
        </p:blipFill>
        <p:spPr>
          <a:xfrm>
            <a:off x="152400" y="1085336"/>
            <a:ext cx="8802412" cy="38295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g34ff466f57a_0_7"/>
          <p:cNvPicPr preferRelativeResize="0"/>
          <p:nvPr/>
        </p:nvPicPr>
        <p:blipFill rotWithShape="1">
          <a:blip r:embed="rId3">
            <a:alphaModFix/>
          </a:blip>
          <a:srcRect b="0" l="0" r="0" t="0"/>
          <a:stretch/>
        </p:blipFill>
        <p:spPr>
          <a:xfrm>
            <a:off x="152400" y="76200"/>
            <a:ext cx="8839199" cy="494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34f804713e0_7_40"/>
          <p:cNvPicPr preferRelativeResize="0"/>
          <p:nvPr/>
        </p:nvPicPr>
        <p:blipFill rotWithShape="1">
          <a:blip r:embed="rId3">
            <a:alphaModFix/>
          </a:blip>
          <a:srcRect b="0" l="0" r="0" t="0"/>
          <a:stretch/>
        </p:blipFill>
        <p:spPr>
          <a:xfrm>
            <a:off x="152400" y="782575"/>
            <a:ext cx="8839204" cy="4203801"/>
          </a:xfrm>
          <a:prstGeom prst="rect">
            <a:avLst/>
          </a:prstGeom>
          <a:noFill/>
          <a:ln>
            <a:noFill/>
          </a:ln>
        </p:spPr>
      </p:pic>
      <p:sp>
        <p:nvSpPr>
          <p:cNvPr id="524" name="Google Shape;524;g34f804713e0_7_40"/>
          <p:cNvSpPr txBox="1"/>
          <p:nvPr>
            <p:ph type="title"/>
          </p:nvPr>
        </p:nvSpPr>
        <p:spPr>
          <a:xfrm>
            <a:off x="857250" y="131897"/>
            <a:ext cx="7429500" cy="547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Calibri"/>
              <a:buNone/>
            </a:pPr>
            <a:r>
              <a:rPr b="1" lang="en" sz="2400">
                <a:solidFill>
                  <a:srgbClr val="000000"/>
                </a:solidFill>
                <a:latin typeface="Calibri"/>
                <a:ea typeface="Calibri"/>
                <a:cs typeface="Calibri"/>
                <a:sym typeface="Calibri"/>
              </a:rPr>
              <a:t>TOP 10 STRONG SKIN CARE ASSOCIATION RULES</a:t>
            </a:r>
            <a:endParaRPr b="1" sz="24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g3500e3f3b6f_0_17"/>
          <p:cNvPicPr preferRelativeResize="0"/>
          <p:nvPr/>
        </p:nvPicPr>
        <p:blipFill rotWithShape="1">
          <a:blip r:embed="rId3">
            <a:alphaModFix/>
          </a:blip>
          <a:srcRect b="0" l="0" r="0" t="0"/>
          <a:stretch/>
        </p:blipFill>
        <p:spPr>
          <a:xfrm>
            <a:off x="152400" y="152400"/>
            <a:ext cx="8839199" cy="47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4f804713e0_3_10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Categorization</a:t>
            </a:r>
            <a:endParaRPr/>
          </a:p>
        </p:txBody>
      </p:sp>
      <p:pic>
        <p:nvPicPr>
          <p:cNvPr id="341" name="Google Shape;341;g34f804713e0_3_107"/>
          <p:cNvPicPr preferRelativeResize="0"/>
          <p:nvPr/>
        </p:nvPicPr>
        <p:blipFill rotWithShape="1">
          <a:blip r:embed="rId3">
            <a:alphaModFix/>
          </a:blip>
          <a:srcRect b="0" l="0" r="0" t="0"/>
          <a:stretch/>
        </p:blipFill>
        <p:spPr>
          <a:xfrm>
            <a:off x="487150" y="1307713"/>
            <a:ext cx="5220848" cy="2375925"/>
          </a:xfrm>
          <a:prstGeom prst="rect">
            <a:avLst/>
          </a:prstGeom>
          <a:noFill/>
          <a:ln>
            <a:noFill/>
          </a:ln>
        </p:spPr>
      </p:pic>
      <p:sp>
        <p:nvSpPr>
          <p:cNvPr id="342" name="Google Shape;342;g34f804713e0_3_107"/>
          <p:cNvSpPr txBox="1"/>
          <p:nvPr/>
        </p:nvSpPr>
        <p:spPr>
          <a:xfrm>
            <a:off x="5943600" y="1192450"/>
            <a:ext cx="2962200" cy="249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Arial"/>
                <a:ea typeface="Arial"/>
                <a:cs typeface="Arial"/>
                <a:sym typeface="Arial"/>
              </a:rPr>
              <a:t>Keyword-based Classification</a:t>
            </a:r>
            <a:endParaRPr b="1" i="0" sz="1400" u="none" cap="none" strike="noStrike">
              <a:solidFill>
                <a:schemeClr val="l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2"/>
              </a:solidFill>
              <a:latin typeface="Arial"/>
              <a:ea typeface="Arial"/>
              <a:cs typeface="Arial"/>
              <a:sym typeface="Arial"/>
            </a:endParaRPr>
          </a:p>
          <a:p>
            <a:pPr indent="-323850" lvl="0" marL="457200" marR="0" rtl="0" algn="l">
              <a:lnSpc>
                <a:spcPct val="9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 Created a dictionary of beauty brand names that are unique and specific to the category</a:t>
            </a:r>
            <a:endParaRPr b="0" i="0" sz="15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323850" lvl="0" marL="457200" marR="0" rtl="0" algn="l">
              <a:lnSpc>
                <a:spcPct val="9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 Converted Brand names to lowercase for consistent processing</a:t>
            </a:r>
            <a:endParaRPr b="0" i="0" sz="15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323850" lvl="0" marL="457200" marR="0" rtl="0" algn="l">
              <a:lnSpc>
                <a:spcPct val="9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 Fixing brand name to the front of product name to ensure accurate filtering</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4f804713e0_3_1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Categorization</a:t>
            </a:r>
            <a:endParaRPr/>
          </a:p>
        </p:txBody>
      </p:sp>
      <p:sp>
        <p:nvSpPr>
          <p:cNvPr id="348" name="Google Shape;348;g34f804713e0_3_112"/>
          <p:cNvSpPr txBox="1"/>
          <p:nvPr/>
        </p:nvSpPr>
        <p:spPr>
          <a:xfrm>
            <a:off x="3419452" y="1173163"/>
            <a:ext cx="2922900" cy="364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Arial"/>
                <a:ea typeface="Arial"/>
                <a:cs typeface="Arial"/>
                <a:sym typeface="Arial"/>
              </a:rPr>
              <a:t>Keyword-based Classification</a:t>
            </a:r>
            <a:endParaRPr b="1" i="0" sz="1400" u="none" cap="none" strike="noStrike">
              <a:solidFill>
                <a:schemeClr val="lt2"/>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Converted Brand names to lowercase for consistent processing</a:t>
            </a:r>
            <a:endParaRPr b="0" i="0" sz="13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 Automatically classified into micro categories using predefined keywords (Eg. “cleanser”, “serum”, “foundation”)</a:t>
            </a:r>
            <a:endParaRPr b="0" i="0" sz="13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Supplemented with brand name matching to minimize “NA” cases</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Covered niche categories (Deodorant, shaving, nail, beauty tools) with precision</a:t>
            </a:r>
            <a:endParaRPr b="0" i="0" sz="1300" u="none" cap="none" strike="noStrike">
              <a:solidFill>
                <a:schemeClr val="dk1"/>
              </a:solidFill>
              <a:latin typeface="Arial"/>
              <a:ea typeface="Arial"/>
              <a:cs typeface="Arial"/>
              <a:sym typeface="Arial"/>
            </a:endParaRPr>
          </a:p>
        </p:txBody>
      </p:sp>
      <p:sp>
        <p:nvSpPr>
          <p:cNvPr id="349" name="Google Shape;349;g34f804713e0_3_112"/>
          <p:cNvSpPr txBox="1"/>
          <p:nvPr/>
        </p:nvSpPr>
        <p:spPr>
          <a:xfrm>
            <a:off x="6267725" y="1183813"/>
            <a:ext cx="2776800" cy="3620400"/>
          </a:xfrm>
          <a:prstGeom prst="rect">
            <a:avLst/>
          </a:prstGeom>
          <a:noFill/>
          <a:ln>
            <a:noFill/>
          </a:ln>
        </p:spPr>
        <p:txBody>
          <a:bodyPr anchorCtr="0" anchor="t" bIns="91425" lIns="91425" spcFirstLastPara="1" rIns="91425" wrap="square" tIns="91425">
            <a:spAutoFit/>
          </a:bodyPr>
          <a:lstStyle/>
          <a:p>
            <a:pPr indent="0" lvl="0" marL="457200" marR="0" rtl="0" algn="l">
              <a:lnSpc>
                <a:spcPct val="9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       </a:t>
            </a:r>
            <a:r>
              <a:rPr b="1" i="0" lang="en" sz="1400" u="none" cap="none" strike="noStrike">
                <a:solidFill>
                  <a:schemeClr val="lt2"/>
                </a:solidFill>
                <a:latin typeface="Arial"/>
                <a:ea typeface="Arial"/>
                <a:cs typeface="Arial"/>
                <a:sym typeface="Arial"/>
              </a:rPr>
              <a:t>Advantages</a:t>
            </a:r>
            <a:endParaRPr b="1" i="0" sz="1400" u="none" cap="none" strike="noStrike">
              <a:solidFill>
                <a:schemeClr val="lt2"/>
              </a:solidFill>
              <a:latin typeface="Arial"/>
              <a:ea typeface="Arial"/>
              <a:cs typeface="Arial"/>
              <a:sym typeface="Arial"/>
            </a:endParaRPr>
          </a:p>
          <a:p>
            <a:pPr indent="0" lvl="0" marL="457200" marR="0" rtl="0" algn="ctr">
              <a:lnSpc>
                <a:spcPct val="90000"/>
              </a:lnSpc>
              <a:spcBef>
                <a:spcPts val="0"/>
              </a:spcBef>
              <a:spcAft>
                <a:spcPts val="0"/>
              </a:spcAft>
              <a:buClr>
                <a:srgbClr val="000000"/>
              </a:buClr>
              <a:buSzPts val="1300"/>
              <a:buFont typeface="Arial"/>
              <a:buNone/>
            </a:pPr>
            <a:r>
              <a:t/>
            </a:r>
            <a:endParaRPr b="0" i="0" sz="1300" u="sng"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 Cost Efficiency: No external APIs or expensive server setups needed</a:t>
            </a:r>
            <a:endParaRPr b="0" i="0" sz="13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Time Efficiency: Automated classification of thousands of products within minutes</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High Accuracy: Clear, rule-based logic ensured consistent and complete categorization</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Scalability: Easily adaptable by updating or expanding keyword rules</a:t>
            </a:r>
            <a:endParaRPr b="0" i="0" sz="13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pic>
        <p:nvPicPr>
          <p:cNvPr id="350" name="Google Shape;350;g34f804713e0_3_112"/>
          <p:cNvPicPr preferRelativeResize="0"/>
          <p:nvPr/>
        </p:nvPicPr>
        <p:blipFill rotWithShape="1">
          <a:blip r:embed="rId3">
            <a:alphaModFix/>
          </a:blip>
          <a:srcRect b="0" l="0" r="0" t="0"/>
          <a:stretch/>
        </p:blipFill>
        <p:spPr>
          <a:xfrm>
            <a:off x="829775" y="1173775"/>
            <a:ext cx="1958594" cy="382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50916c8b99_0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Categorization</a:t>
            </a:r>
            <a:endParaRPr/>
          </a:p>
        </p:txBody>
      </p:sp>
      <p:graphicFrame>
        <p:nvGraphicFramePr>
          <p:cNvPr id="356" name="Google Shape;356;g350916c8b99_0_0"/>
          <p:cNvGraphicFramePr/>
          <p:nvPr/>
        </p:nvGraphicFramePr>
        <p:xfrm>
          <a:off x="2107750" y="1466825"/>
          <a:ext cx="3000000" cy="3000000"/>
        </p:xfrm>
        <a:graphic>
          <a:graphicData uri="http://schemas.openxmlformats.org/drawingml/2006/table">
            <a:tbl>
              <a:tblPr>
                <a:noFill/>
                <a:tableStyleId>{6360D005-CC17-4F64-B6AE-4ED6A35E1531}</a:tableStyleId>
              </a:tblPr>
              <a:tblGrid>
                <a:gridCol w="2966300"/>
                <a:gridCol w="1709100"/>
              </a:tblGrid>
              <a:tr h="548300">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latin typeface="Crete Round"/>
                          <a:ea typeface="Crete Round"/>
                          <a:cs typeface="Crete Round"/>
                          <a:sym typeface="Crete Round"/>
                        </a:rPr>
                        <a:t>Main Catergory </a:t>
                      </a:r>
                      <a:endParaRPr sz="13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BFF"/>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latin typeface="Crete Round"/>
                          <a:ea typeface="Crete Round"/>
                          <a:cs typeface="Crete Round"/>
                          <a:sym typeface="Crete Round"/>
                        </a:rPr>
                        <a:t>Accuracy</a:t>
                      </a:r>
                      <a:endParaRPr sz="13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BFF"/>
                    </a:solidFill>
                  </a:tcPr>
                </a:tc>
              </a:tr>
              <a:tr h="464100">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Beauty Tools</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98%</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100">
                <a:tc>
                  <a:txBody>
                    <a:bodyPr/>
                    <a:lstStyle/>
                    <a:p>
                      <a:pPr indent="0" lvl="0" marL="0" marR="0" rtl="0" algn="ctr">
                        <a:lnSpc>
                          <a:spcPct val="115000"/>
                        </a:lnSpc>
                        <a:spcBef>
                          <a:spcPts val="0"/>
                        </a:spcBef>
                        <a:spcAft>
                          <a:spcPts val="0"/>
                        </a:spcAft>
                        <a:buClr>
                          <a:srgbClr val="000000"/>
                        </a:buClr>
                        <a:buSzPts val="1400"/>
                        <a:buFont typeface="Arial"/>
                        <a:buNone/>
                      </a:pPr>
                      <a:r>
                        <a:rPr lang="en">
                          <a:latin typeface="Crete Round"/>
                          <a:ea typeface="Crete Round"/>
                          <a:cs typeface="Crete Round"/>
                          <a:sym typeface="Crete Round"/>
                        </a:rPr>
                        <a:t>c</a:t>
                      </a:r>
                      <a:r>
                        <a:rPr lang="en" sz="1400" u="none" cap="none" strike="noStrike">
                          <a:latin typeface="Crete Round"/>
                          <a:ea typeface="Crete Round"/>
                          <a:cs typeface="Crete Round"/>
                          <a:sym typeface="Crete Round"/>
                        </a:rPr>
                        <a:t>Body Care</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100%</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100">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Hair Care</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64%</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100">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Makeup</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80%</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100">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Nail Care</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100%</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100">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Skin Care</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Crete Round"/>
                          <a:ea typeface="Crete Round"/>
                          <a:cs typeface="Crete Round"/>
                          <a:sym typeface="Crete Round"/>
                        </a:rPr>
                        <a:t>60%</a:t>
                      </a:r>
                      <a:endParaRPr sz="1400" u="none" cap="none" strike="noStrike">
                        <a:latin typeface="Crete Round"/>
                        <a:ea typeface="Crete Round"/>
                        <a:cs typeface="Crete Round"/>
                        <a:sym typeface="Crete Round"/>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7" name="Google Shape;357;g350916c8b99_0_0"/>
          <p:cNvSpPr txBox="1"/>
          <p:nvPr/>
        </p:nvSpPr>
        <p:spPr>
          <a:xfrm>
            <a:off x="610875" y="944250"/>
            <a:ext cx="6662100" cy="57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Based on randomised sample of 50 items per main category</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4f804713e0_3_822"/>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a:t>Analysis </a:t>
            </a:r>
            <a:endParaRPr/>
          </a:p>
        </p:txBody>
      </p:sp>
      <p:sp>
        <p:nvSpPr>
          <p:cNvPr id="363" name="Google Shape;363;g34f804713e0_3_822"/>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4feb18b39c_0_4"/>
          <p:cNvSpPr txBox="1"/>
          <p:nvPr>
            <p:ph type="title"/>
          </p:nvPr>
        </p:nvSpPr>
        <p:spPr>
          <a:xfrm>
            <a:off x="422800" y="235700"/>
            <a:ext cx="842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700"/>
              <a:t>Customer Loyalty Overview Across Major Retailers</a:t>
            </a:r>
            <a:endParaRPr sz="2700"/>
          </a:p>
          <a:p>
            <a:pPr indent="0" lvl="0" marL="0" rtl="0" algn="l">
              <a:lnSpc>
                <a:spcPct val="100000"/>
              </a:lnSpc>
              <a:spcBef>
                <a:spcPts val="0"/>
              </a:spcBef>
              <a:spcAft>
                <a:spcPts val="0"/>
              </a:spcAft>
              <a:buSzPts val="3000"/>
              <a:buNone/>
            </a:pPr>
            <a:r>
              <a:t/>
            </a:r>
            <a:endParaRPr sz="3200"/>
          </a:p>
        </p:txBody>
      </p:sp>
      <p:sp>
        <p:nvSpPr>
          <p:cNvPr id="369" name="Google Shape;369;g34feb18b39c_0_4"/>
          <p:cNvSpPr txBox="1"/>
          <p:nvPr/>
        </p:nvSpPr>
        <p:spPr>
          <a:xfrm>
            <a:off x="5333151" y="871038"/>
            <a:ext cx="31458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Graph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shows that </a:t>
            </a:r>
            <a:r>
              <a:rPr b="1" i="0" lang="en" sz="1300" u="none" cap="none" strike="noStrike">
                <a:solidFill>
                  <a:srgbClr val="000000"/>
                </a:solidFill>
                <a:latin typeface="Arial"/>
                <a:ea typeface="Arial"/>
                <a:cs typeface="Arial"/>
                <a:sym typeface="Arial"/>
              </a:rPr>
              <a:t>Amazon</a:t>
            </a:r>
            <a:r>
              <a:rPr b="0" i="0" lang="en" sz="1300" u="none" cap="none" strike="noStrike">
                <a:solidFill>
                  <a:srgbClr val="000000"/>
                </a:solidFill>
                <a:latin typeface="Arial"/>
                <a:ea typeface="Arial"/>
                <a:cs typeface="Arial"/>
                <a:sym typeface="Arial"/>
              </a:rPr>
              <a:t> has the largest loyal customer base, followed by </a:t>
            </a:r>
            <a:r>
              <a:rPr b="1" i="0" lang="en" sz="1300" u="none" cap="none" strike="noStrike">
                <a:solidFill>
                  <a:srgbClr val="000000"/>
                </a:solidFill>
                <a:latin typeface="Arial"/>
                <a:ea typeface="Arial"/>
                <a:cs typeface="Arial"/>
                <a:sym typeface="Arial"/>
              </a:rPr>
              <a:t>Walmart</a:t>
            </a:r>
            <a:r>
              <a:rPr b="0" i="0" lang="en" sz="1300" u="none" cap="none" strike="noStrike">
                <a:solidFill>
                  <a:srgbClr val="000000"/>
                </a:solidFill>
                <a:latin typeface="Arial"/>
                <a:ea typeface="Arial"/>
                <a:cs typeface="Arial"/>
                <a:sym typeface="Arial"/>
              </a:rPr>
              <a:t> and </a:t>
            </a:r>
            <a:r>
              <a:rPr b="1" i="0" lang="en" sz="1300" u="none" cap="none" strike="noStrike">
                <a:solidFill>
                  <a:srgbClr val="000000"/>
                </a:solidFill>
                <a:latin typeface="Arial"/>
                <a:ea typeface="Arial"/>
                <a:cs typeface="Arial"/>
                <a:sym typeface="Arial"/>
              </a:rPr>
              <a:t>Target</a:t>
            </a:r>
            <a:r>
              <a:rPr b="0" i="0" lang="en" sz="1300" u="none" cap="none" strike="noStrike">
                <a:solidFill>
                  <a:srgbClr val="000000"/>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p:txBody>
      </p:sp>
      <p:sp>
        <p:nvSpPr>
          <p:cNvPr id="370" name="Google Shape;370;g34feb18b39c_0_4"/>
          <p:cNvSpPr txBox="1"/>
          <p:nvPr/>
        </p:nvSpPr>
        <p:spPr>
          <a:xfrm>
            <a:off x="5333150" y="2119000"/>
            <a:ext cx="29559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Graph 2</a:t>
            </a:r>
            <a:r>
              <a:rPr b="0" i="0" lang="en" sz="1300" u="none" cap="none" strike="noStrike">
                <a:solidFill>
                  <a:srgbClr val="000000"/>
                </a:solidFill>
                <a:latin typeface="Arial"/>
                <a:ea typeface="Arial"/>
                <a:cs typeface="Arial"/>
                <a:sym typeface="Arial"/>
              </a:rPr>
              <a: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reveals that </a:t>
            </a:r>
            <a:r>
              <a:rPr b="1" i="0" lang="en" sz="1300" u="none" cap="none" strike="noStrike">
                <a:solidFill>
                  <a:srgbClr val="000000"/>
                </a:solidFill>
                <a:latin typeface="Arial"/>
                <a:ea typeface="Arial"/>
                <a:cs typeface="Arial"/>
                <a:sym typeface="Arial"/>
              </a:rPr>
              <a:t>most customers shop at only 1 or 2 stores</a:t>
            </a:r>
            <a:r>
              <a:rPr b="0" i="0" lang="en" sz="1300" u="none" cap="none" strike="noStrike">
                <a:solidFill>
                  <a:srgbClr val="000000"/>
                </a:solidFill>
                <a:latin typeface="Arial"/>
                <a:ea typeface="Arial"/>
                <a:cs typeface="Arial"/>
                <a:sym typeface="Arial"/>
              </a:rPr>
              <a:t>, suggesting a high degree of brand/store loyalty.</a:t>
            </a:r>
            <a:endParaRPr b="0" i="0" sz="1200" u="none" cap="none" strike="noStrike">
              <a:solidFill>
                <a:schemeClr val="dk1"/>
              </a:solidFill>
              <a:latin typeface="Arial"/>
              <a:ea typeface="Arial"/>
              <a:cs typeface="Arial"/>
              <a:sym typeface="Arial"/>
            </a:endParaRPr>
          </a:p>
        </p:txBody>
      </p:sp>
      <p:pic>
        <p:nvPicPr>
          <p:cNvPr id="371" name="Google Shape;371;g34feb18b39c_0_4"/>
          <p:cNvPicPr preferRelativeResize="0"/>
          <p:nvPr/>
        </p:nvPicPr>
        <p:blipFill rotWithShape="1">
          <a:blip r:embed="rId3">
            <a:alphaModFix/>
          </a:blip>
          <a:srcRect b="0" l="0" r="0" t="0"/>
          <a:stretch/>
        </p:blipFill>
        <p:spPr>
          <a:xfrm>
            <a:off x="565772" y="871050"/>
            <a:ext cx="3912527" cy="2052425"/>
          </a:xfrm>
          <a:prstGeom prst="rect">
            <a:avLst/>
          </a:prstGeom>
          <a:noFill/>
          <a:ln>
            <a:noFill/>
          </a:ln>
        </p:spPr>
      </p:pic>
      <p:pic>
        <p:nvPicPr>
          <p:cNvPr id="372" name="Google Shape;372;g34feb18b39c_0_4"/>
          <p:cNvPicPr preferRelativeResize="0"/>
          <p:nvPr/>
        </p:nvPicPr>
        <p:blipFill rotWithShape="1">
          <a:blip r:embed="rId4">
            <a:alphaModFix/>
          </a:blip>
          <a:srcRect b="0" l="0" r="0" t="0"/>
          <a:stretch/>
        </p:blipFill>
        <p:spPr>
          <a:xfrm>
            <a:off x="523388" y="3022975"/>
            <a:ext cx="3997301" cy="1950300"/>
          </a:xfrm>
          <a:prstGeom prst="rect">
            <a:avLst/>
          </a:prstGeom>
          <a:noFill/>
          <a:ln>
            <a:noFill/>
          </a:ln>
        </p:spPr>
      </p:pic>
      <p:sp>
        <p:nvSpPr>
          <p:cNvPr id="373" name="Google Shape;373;g34feb18b39c_0_4"/>
          <p:cNvSpPr txBox="1"/>
          <p:nvPr/>
        </p:nvSpPr>
        <p:spPr>
          <a:xfrm>
            <a:off x="5333150" y="3503025"/>
            <a:ext cx="2955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This indicates that many users </a:t>
            </a:r>
            <a:r>
              <a:rPr b="1" i="0" lang="en" sz="1300" u="none" cap="none" strike="noStrike">
                <a:solidFill>
                  <a:srgbClr val="000000"/>
                </a:solidFill>
                <a:latin typeface="Arial"/>
                <a:ea typeface="Arial"/>
                <a:cs typeface="Arial"/>
                <a:sym typeface="Arial"/>
              </a:rPr>
              <a:t>consistently return to their favorite store</a:t>
            </a:r>
            <a:r>
              <a:rPr b="0" i="0" lang="en" sz="1300" u="none" cap="none" strike="noStrike">
                <a:solidFill>
                  <a:srgbClr val="000000"/>
                </a:solidFill>
                <a:latin typeface="Arial"/>
                <a:ea typeface="Arial"/>
                <a:cs typeface="Arial"/>
                <a:sym typeface="Arial"/>
              </a:rPr>
              <a:t>, instead of shopping around.</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34f804713e0_2_8"/>
          <p:cNvPicPr preferRelativeResize="0"/>
          <p:nvPr/>
        </p:nvPicPr>
        <p:blipFill rotWithShape="1">
          <a:blip r:embed="rId3">
            <a:alphaModFix/>
          </a:blip>
          <a:srcRect b="0" l="1594" r="0" t="3166"/>
          <a:stretch/>
        </p:blipFill>
        <p:spPr>
          <a:xfrm>
            <a:off x="3707650" y="1209600"/>
            <a:ext cx="5329324" cy="3164150"/>
          </a:xfrm>
          <a:prstGeom prst="rect">
            <a:avLst/>
          </a:prstGeom>
          <a:noFill/>
          <a:ln>
            <a:noFill/>
          </a:ln>
        </p:spPr>
      </p:pic>
      <p:sp>
        <p:nvSpPr>
          <p:cNvPr id="379" name="Google Shape;379;g34f804713e0_2_8"/>
          <p:cNvSpPr txBox="1"/>
          <p:nvPr/>
        </p:nvSpPr>
        <p:spPr>
          <a:xfrm>
            <a:off x="463200" y="254850"/>
            <a:ext cx="5949300" cy="4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Crete Round"/>
                <a:ea typeface="Crete Round"/>
                <a:cs typeface="Crete Round"/>
                <a:sym typeface="Crete Round"/>
              </a:rPr>
              <a:t>How Strong Is Customer Loyalty?</a:t>
            </a:r>
            <a:endParaRPr b="0" i="0" sz="3000" u="none" cap="none" strike="noStrike">
              <a:solidFill>
                <a:schemeClr val="dk1"/>
              </a:solidFill>
              <a:latin typeface="Crete Round"/>
              <a:ea typeface="Crete Round"/>
              <a:cs typeface="Crete Round"/>
              <a:sym typeface="Crete Round"/>
            </a:endParaRPr>
          </a:p>
        </p:txBody>
      </p:sp>
      <p:sp>
        <p:nvSpPr>
          <p:cNvPr id="380" name="Google Shape;380;g34f804713e0_2_8"/>
          <p:cNvSpPr txBox="1"/>
          <p:nvPr/>
        </p:nvSpPr>
        <p:spPr>
          <a:xfrm>
            <a:off x="277013" y="1036975"/>
            <a:ext cx="2592000" cy="3509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 sz="1200" u="none" cap="none" strike="noStrike">
                <a:solidFill>
                  <a:srgbClr val="000000"/>
                </a:solidFill>
                <a:latin typeface="Arial"/>
                <a:ea typeface="Arial"/>
                <a:cs typeface="Arial"/>
                <a:sym typeface="Arial"/>
              </a:rPr>
              <a:t>shows how frequently loyal customers shop at each store.</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Calibri"/>
              <a:buChar char="●"/>
            </a:pPr>
            <a:r>
              <a:rPr b="1" i="0" lang="en" sz="1200" u="none" cap="none" strike="noStrike">
                <a:solidFill>
                  <a:srgbClr val="000000"/>
                </a:solidFill>
                <a:latin typeface="Arial"/>
                <a:ea typeface="Arial"/>
                <a:cs typeface="Arial"/>
                <a:sym typeface="Arial"/>
              </a:rPr>
              <a:t>Amazon</a:t>
            </a:r>
            <a:r>
              <a:rPr b="0" i="0" lang="en" sz="1200" u="none" cap="none" strike="noStrike">
                <a:solidFill>
                  <a:srgbClr val="000000"/>
                </a:solidFill>
                <a:latin typeface="Arial"/>
                <a:ea typeface="Arial"/>
                <a:cs typeface="Arial"/>
                <a:sym typeface="Arial"/>
              </a:rPr>
              <a:t> has the </a:t>
            </a:r>
            <a:r>
              <a:rPr b="1" i="0" lang="en" sz="1200" u="none" cap="none" strike="noStrike">
                <a:solidFill>
                  <a:srgbClr val="000000"/>
                </a:solidFill>
                <a:latin typeface="Arial"/>
                <a:ea typeface="Arial"/>
                <a:cs typeface="Arial"/>
                <a:sym typeface="Arial"/>
              </a:rPr>
              <a:t>highest median purchase frequency</a:t>
            </a:r>
            <a:r>
              <a:rPr b="0" i="0" lang="en" sz="1200" u="none" cap="none" strike="noStrike">
                <a:solidFill>
                  <a:srgbClr val="000000"/>
                </a:solidFill>
                <a:latin typeface="Arial"/>
                <a:ea typeface="Arial"/>
                <a:cs typeface="Arial"/>
                <a:sym typeface="Arial"/>
              </a:rPr>
              <a:t>, indicating strong recurring buying behavior.</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Calibri"/>
              <a:buChar char="●"/>
            </a:pPr>
            <a:r>
              <a:rPr b="1" i="0" lang="en" sz="1200" u="none" cap="none" strike="noStrike">
                <a:solidFill>
                  <a:srgbClr val="000000"/>
                </a:solidFill>
                <a:latin typeface="Arial"/>
                <a:ea typeface="Arial"/>
                <a:cs typeface="Arial"/>
                <a:sym typeface="Arial"/>
              </a:rPr>
              <a:t>Target and Walmart</a:t>
            </a:r>
            <a:r>
              <a:rPr b="0" i="0" lang="en" sz="1200" u="none" cap="none" strike="noStrike">
                <a:solidFill>
                  <a:srgbClr val="000000"/>
                </a:solidFill>
                <a:latin typeface="Arial"/>
                <a:ea typeface="Arial"/>
                <a:cs typeface="Arial"/>
                <a:sym typeface="Arial"/>
              </a:rPr>
              <a:t> also show loyal users, but with more variability.</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Calibri"/>
              <a:buChar char="●"/>
            </a:pPr>
            <a:r>
              <a:rPr b="0" i="0" lang="en" sz="1200" u="none" cap="none" strike="noStrike">
                <a:solidFill>
                  <a:srgbClr val="000000"/>
                </a:solidFill>
                <a:latin typeface="Arial"/>
                <a:ea typeface="Arial"/>
                <a:cs typeface="Arial"/>
                <a:sym typeface="Arial"/>
              </a:rPr>
              <a:t>This helps us conclude that </a:t>
            </a:r>
            <a:r>
              <a:rPr b="1" i="0" lang="en" sz="1200" u="none" cap="none" strike="noStrike">
                <a:solidFill>
                  <a:srgbClr val="000000"/>
                </a:solidFill>
                <a:latin typeface="Arial"/>
                <a:ea typeface="Arial"/>
                <a:cs typeface="Arial"/>
                <a:sym typeface="Arial"/>
              </a:rPr>
              <a:t>Amazon not only has more loyal customers, but they also buy more often</a:t>
            </a: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4f804713e0_3_8"/>
          <p:cNvSpPr txBox="1"/>
          <p:nvPr>
            <p:ph type="title"/>
          </p:nvPr>
        </p:nvSpPr>
        <p:spPr>
          <a:xfrm>
            <a:off x="311700" y="273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Proportion of Search terms</a:t>
            </a:r>
            <a:endParaRPr/>
          </a:p>
        </p:txBody>
      </p:sp>
      <p:sp>
        <p:nvSpPr>
          <p:cNvPr id="386" name="Google Shape;386;g34f804713e0_3_8"/>
          <p:cNvSpPr txBox="1"/>
          <p:nvPr/>
        </p:nvSpPr>
        <p:spPr>
          <a:xfrm>
            <a:off x="521075" y="846275"/>
            <a:ext cx="6662100" cy="57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Only 5% of search terms contain beauty brands</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Mainly females search specific beauty brands</a:t>
            </a:r>
            <a:endParaRPr b="0" i="0" sz="1500" u="none" cap="none" strike="noStrike">
              <a:solidFill>
                <a:schemeClr val="dk1"/>
              </a:solidFill>
              <a:latin typeface="Arial"/>
              <a:ea typeface="Arial"/>
              <a:cs typeface="Arial"/>
              <a:sym typeface="Arial"/>
            </a:endParaRPr>
          </a:p>
        </p:txBody>
      </p:sp>
      <p:pic>
        <p:nvPicPr>
          <p:cNvPr id="387" name="Google Shape;387;g34f804713e0_3_8"/>
          <p:cNvPicPr preferRelativeResize="0"/>
          <p:nvPr/>
        </p:nvPicPr>
        <p:blipFill rotWithShape="1">
          <a:blip r:embed="rId3">
            <a:alphaModFix/>
          </a:blip>
          <a:srcRect b="0" l="4958" r="27572" t="0"/>
          <a:stretch/>
        </p:blipFill>
        <p:spPr>
          <a:xfrm>
            <a:off x="1043600" y="1722825"/>
            <a:ext cx="3126901" cy="3105049"/>
          </a:xfrm>
          <a:prstGeom prst="rect">
            <a:avLst/>
          </a:prstGeom>
          <a:noFill/>
          <a:ln>
            <a:noFill/>
          </a:ln>
        </p:spPr>
      </p:pic>
      <p:pic>
        <p:nvPicPr>
          <p:cNvPr id="388" name="Google Shape;388;g34f804713e0_3_8"/>
          <p:cNvPicPr preferRelativeResize="0"/>
          <p:nvPr/>
        </p:nvPicPr>
        <p:blipFill rotWithShape="1">
          <a:blip r:embed="rId4">
            <a:alphaModFix/>
          </a:blip>
          <a:srcRect b="0" l="0" r="0" t="0"/>
          <a:stretch/>
        </p:blipFill>
        <p:spPr>
          <a:xfrm>
            <a:off x="4710925" y="1722825"/>
            <a:ext cx="3982599" cy="3066424"/>
          </a:xfrm>
          <a:prstGeom prst="rect">
            <a:avLst/>
          </a:prstGeom>
          <a:noFill/>
          <a:ln>
            <a:noFill/>
          </a:ln>
        </p:spPr>
      </p:pic>
      <p:pic>
        <p:nvPicPr>
          <p:cNvPr id="389" name="Google Shape;389;g34f804713e0_3_8"/>
          <p:cNvPicPr preferRelativeResize="0"/>
          <p:nvPr/>
        </p:nvPicPr>
        <p:blipFill rotWithShape="1">
          <a:blip r:embed="rId5">
            <a:alphaModFix/>
          </a:blip>
          <a:srcRect b="0" l="0" r="0" t="0"/>
          <a:stretch/>
        </p:blipFill>
        <p:spPr>
          <a:xfrm>
            <a:off x="261425" y="4302525"/>
            <a:ext cx="1041163" cy="52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line Marketplace Business Plan">
  <a:themeElements>
    <a:clrScheme name="Simple Light">
      <a:dk1>
        <a:srgbClr val="2F3352"/>
      </a:dk1>
      <a:lt1>
        <a:srgbClr val="F5F9FF"/>
      </a:lt1>
      <a:dk2>
        <a:srgbClr val="EB5C5C"/>
      </a:dk2>
      <a:lt2>
        <a:srgbClr val="363DCC"/>
      </a:lt2>
      <a:accent1>
        <a:srgbClr val="4E63D9"/>
      </a:accent1>
      <a:accent2>
        <a:srgbClr val="76B8F4"/>
      </a:accent2>
      <a:accent3>
        <a:srgbClr val="99BF18"/>
      </a:accent3>
      <a:accent4>
        <a:srgbClr val="F3E400"/>
      </a:accent4>
      <a:accent5>
        <a:srgbClr val="FFFFFF"/>
      </a:accent5>
      <a:accent6>
        <a:srgbClr val="FFFFFF"/>
      </a:accent6>
      <a:hlink>
        <a:srgbClr val="2F33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0x01010069E93FFD915D9943B6DF266A965C186A</vt:lpwstr>
  </property>
</Properties>
</file>